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1"/>
  </p:notesMasterIdLst>
  <p:handoutMasterIdLst>
    <p:handoutMasterId r:id="rId52"/>
  </p:handoutMasterIdLst>
  <p:sldIdLst>
    <p:sldId id="258" r:id="rId2"/>
    <p:sldId id="340" r:id="rId3"/>
    <p:sldId id="432" r:id="rId4"/>
    <p:sldId id="433" r:id="rId5"/>
    <p:sldId id="434" r:id="rId6"/>
    <p:sldId id="409" r:id="rId7"/>
    <p:sldId id="435" r:id="rId8"/>
    <p:sldId id="436" r:id="rId9"/>
    <p:sldId id="437" r:id="rId10"/>
    <p:sldId id="438" r:id="rId11"/>
    <p:sldId id="439" r:id="rId12"/>
    <p:sldId id="440" r:id="rId13"/>
    <p:sldId id="441" r:id="rId14"/>
    <p:sldId id="343" r:id="rId15"/>
    <p:sldId id="341" r:id="rId16"/>
    <p:sldId id="342" r:id="rId17"/>
    <p:sldId id="457" r:id="rId18"/>
    <p:sldId id="411" r:id="rId19"/>
    <p:sldId id="412" r:id="rId20"/>
    <p:sldId id="360" r:id="rId21"/>
    <p:sldId id="416" r:id="rId22"/>
    <p:sldId id="417" r:id="rId23"/>
    <p:sldId id="413" r:id="rId24"/>
    <p:sldId id="414" r:id="rId25"/>
    <p:sldId id="415" r:id="rId26"/>
    <p:sldId id="421" r:id="rId27"/>
    <p:sldId id="422" r:id="rId28"/>
    <p:sldId id="424" r:id="rId29"/>
    <p:sldId id="425" r:id="rId30"/>
    <p:sldId id="426" r:id="rId31"/>
    <p:sldId id="427" r:id="rId32"/>
    <p:sldId id="442" r:id="rId33"/>
    <p:sldId id="444" r:id="rId34"/>
    <p:sldId id="445" r:id="rId35"/>
    <p:sldId id="448" r:id="rId36"/>
    <p:sldId id="449" r:id="rId37"/>
    <p:sldId id="450" r:id="rId38"/>
    <p:sldId id="455" r:id="rId39"/>
    <p:sldId id="347" r:id="rId40"/>
    <p:sldId id="348" r:id="rId41"/>
    <p:sldId id="351" r:id="rId42"/>
    <p:sldId id="456" r:id="rId43"/>
    <p:sldId id="349" r:id="rId44"/>
    <p:sldId id="352" r:id="rId45"/>
    <p:sldId id="354" r:id="rId46"/>
    <p:sldId id="357" r:id="rId47"/>
    <p:sldId id="356" r:id="rId48"/>
    <p:sldId id="358" r:id="rId49"/>
    <p:sldId id="372" r:id="rId50"/>
  </p:sldIdLst>
  <p:sldSz cx="10691813" cy="7559675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F2F"/>
    <a:srgbClr val="F3F2F1"/>
    <a:srgbClr val="DB2B2B"/>
    <a:srgbClr val="DA2B2B"/>
    <a:srgbClr val="E62D2D"/>
    <a:srgbClr val="D92B2B"/>
    <a:srgbClr val="E42D2D"/>
    <a:srgbClr val="54B647"/>
    <a:srgbClr val="FFCCC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0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F9ED1645-F892-633E-2C8F-5BE2689BB5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20E3331-0561-C950-6398-7CC8608B63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C9412-A1E6-49D8-9796-36618EAB4954}" type="datetimeFigureOut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DE32E51-9029-CCFB-C189-33E94D91DA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BE882B9-A755-5717-28A6-C48AC5682E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8D3A7-423A-4C2B-9ECD-73FB095DC9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28664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18353-FBA6-45D4-B1BD-FD1B19EE78D5}" type="datetimeFigureOut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14413" y="1233488"/>
            <a:ext cx="47069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03397-A325-4D3C-9855-1ED14815AF8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64185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76A8-90FB-42D7-8B6C-D3095F09D722}" type="datetime1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2013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BF63-4655-4ADA-AD24-3105E46966CB}" type="datetime1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176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02A6-C5DD-442A-8CA3-C803342E8767}" type="datetime1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3203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25312-BFBA-4F30-A998-7D9391082A98}" type="datetime1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4550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A7292-7F4C-4B82-A53D-144D8860DEC9}" type="datetime1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815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9E20-CC2A-49BB-918D-65397D7ACCD1}" type="datetime1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028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C1E79-E0FC-48D4-BD2A-3CAF8852818C}" type="datetime1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9749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2EB3-B0AF-434D-BA01-41CCD89D20CF}" type="datetime1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180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F67F-3891-4A23-B22E-01A7E5423768}" type="datetime1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4302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3637-2228-4307-8C7A-556CE847184E}" type="datetime1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972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EA57-6481-4CE6-A383-F72054DA29FC}" type="datetime1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608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F374A-500C-4870-AC11-34DA8774C95F}" type="datetime1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63E77-653A-4ADB-A09E-EB2CDFE206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330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1007943" rtl="0" eaLnBrk="1" latinLnBrk="1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1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emf"/><Relationship Id="rId4" Type="http://schemas.openxmlformats.org/officeDocument/2006/relationships/package" Target="../embeddings/Microsoft_Excel_Worksheet7.xlsx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package" Target="../embeddings/Microsoft_Excel_Worksheet8.xlsx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package" Target="../embeddings/Microsoft_Excel_Worksheet9.xlsx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package" Target="../embeddings/Microsoft_Excel_Worksheet10.xlsx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package" Target="../embeddings/Microsoft_Excel_Worksheet11.xlsx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-102636"/>
            <a:ext cx="10691813" cy="3882476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634780" y="1005280"/>
            <a:ext cx="9422248" cy="5549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BA4BEE5-5E79-AAFB-9A07-26291BBFC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 b="3675"/>
          <a:stretch/>
        </p:blipFill>
        <p:spPr>
          <a:xfrm>
            <a:off x="2188632" y="1929331"/>
            <a:ext cx="6314529" cy="6088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35F68F-D2E2-2110-ED62-47DBA6F21133}"/>
              </a:ext>
            </a:extLst>
          </p:cNvPr>
          <p:cNvSpPr txBox="1"/>
          <p:nvPr/>
        </p:nvSpPr>
        <p:spPr>
          <a:xfrm>
            <a:off x="3082524" y="5244678"/>
            <a:ext cx="4526744" cy="59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95"/>
              </a:lnSpc>
            </a:pPr>
            <a:r>
              <a:rPr lang="ko-KR" altLang="en-US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▣ 일시 </a:t>
            </a:r>
            <a:r>
              <a:rPr lang="en-US" altLang="ko-KR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: 2024</a:t>
            </a:r>
            <a:r>
              <a:rPr lang="ko-KR" altLang="en-US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년 </a:t>
            </a:r>
            <a:r>
              <a:rPr lang="en-US" altLang="ko-KR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6</a:t>
            </a:r>
            <a:r>
              <a:rPr lang="ko-KR" altLang="en-US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월 </a:t>
            </a:r>
            <a:r>
              <a:rPr lang="en-US" altLang="ko-KR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29</a:t>
            </a:r>
            <a:r>
              <a:rPr lang="ko-KR" altLang="en-US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일 </a:t>
            </a:r>
            <a:r>
              <a:rPr lang="en-US" altLang="ko-KR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(</a:t>
            </a:r>
            <a:r>
              <a:rPr lang="ko-KR" altLang="en-US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토</a:t>
            </a:r>
            <a:r>
              <a:rPr lang="en-US" altLang="ko-KR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) </a:t>
            </a:r>
            <a:r>
              <a:rPr lang="ko-KR" altLang="en-US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오후 </a:t>
            </a:r>
            <a:r>
              <a:rPr lang="en-US" altLang="ko-KR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2</a:t>
            </a:r>
            <a:r>
              <a:rPr lang="ko-KR" altLang="en-US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시</a:t>
            </a:r>
            <a:endParaRPr lang="en-US" altLang="ko-KR" sz="1511" b="1" dirty="0"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haroni" panose="020B0604020202020204" pitchFamily="2" charset="-79"/>
            </a:endParaRPr>
          </a:p>
          <a:p>
            <a:pPr algn="ctr">
              <a:lnSpc>
                <a:spcPts val="1295"/>
              </a:lnSpc>
            </a:pPr>
            <a:endParaRPr lang="en-US" altLang="ko-KR" sz="1511" b="1" dirty="0"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haroni" panose="020B0604020202020204" pitchFamily="2" charset="-79"/>
            </a:endParaRPr>
          </a:p>
          <a:p>
            <a:pPr algn="ctr">
              <a:lnSpc>
                <a:spcPts val="1295"/>
              </a:lnSpc>
            </a:pPr>
            <a:r>
              <a:rPr lang="ko-KR" altLang="en-US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▣ 장소 </a:t>
            </a:r>
            <a:r>
              <a:rPr lang="en-US" altLang="ko-KR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: </a:t>
            </a:r>
            <a:r>
              <a:rPr lang="ko-KR" altLang="en-US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서울 </a:t>
            </a:r>
            <a:r>
              <a:rPr lang="ko-KR" altLang="en-US" sz="1511" b="1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올림픽파크텔</a:t>
            </a:r>
            <a:r>
              <a:rPr lang="ko-KR" altLang="en-US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 </a:t>
            </a:r>
            <a:r>
              <a:rPr lang="en-US" altLang="ko-KR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4</a:t>
            </a:r>
            <a:r>
              <a:rPr lang="ko-KR" altLang="en-US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층 아테네홀</a:t>
            </a:r>
            <a:r>
              <a:rPr lang="en-US" altLang="ko-KR" sz="1511" b="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Aharoni" panose="020B0604020202020204" pitchFamily="2" charset="-79"/>
              </a:rPr>
              <a:t> </a:t>
            </a:r>
            <a:endParaRPr lang="ko-KR" altLang="en-US" sz="1511" b="1" dirty="0"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Aharoni" panose="020B0604020202020204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2072330" y="2660895"/>
            <a:ext cx="6547132" cy="247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476"/>
              </a:lnSpc>
            </a:pPr>
            <a:r>
              <a:rPr lang="en-US" altLang="ko-KR" sz="36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(</a:t>
            </a:r>
            <a:r>
              <a:rPr lang="ko-KR" altLang="en-US" sz="36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제</a:t>
            </a:r>
            <a:r>
              <a:rPr lang="en-US" altLang="ko-KR" sz="36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36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</a:t>
            </a:r>
            <a:r>
              <a:rPr lang="en-US" altLang="ko-KR" sz="36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)</a:t>
            </a:r>
            <a:r>
              <a:rPr lang="ko-KR" altLang="en-US" sz="36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 </a:t>
            </a:r>
            <a:r>
              <a:rPr lang="en-US" altLang="ko-KR" sz="4749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4</a:t>
            </a:r>
            <a:r>
              <a:rPr lang="ko-KR" altLang="en-US" sz="4749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차 전국이사회의</a:t>
            </a:r>
            <a:endParaRPr lang="en-US" altLang="ko-KR" sz="4749" b="1" dirty="0">
              <a:solidFill>
                <a:srgbClr val="646464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  <a:p>
            <a:pPr algn="ctr">
              <a:lnSpc>
                <a:spcPts val="6476"/>
              </a:lnSpc>
            </a:pPr>
            <a:r>
              <a:rPr lang="ko-KR" altLang="en-US" sz="4749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제 </a:t>
            </a:r>
            <a:r>
              <a:rPr lang="en-US" altLang="ko-KR" sz="4749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14</a:t>
            </a:r>
            <a:r>
              <a:rPr lang="ko-KR" altLang="en-US" sz="4749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차 정기 총회</a:t>
            </a:r>
          </a:p>
        </p:txBody>
      </p:sp>
    </p:spTree>
    <p:extLst>
      <p:ext uri="{BB962C8B-B14F-4D97-AF65-F5344CB8AC3E}">
        <p14:creationId xmlns:p14="http://schemas.microsoft.com/office/powerpoint/2010/main" val="547147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2" y="480368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3" y="278404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협의회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업무 활동 보고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(2023.9 ~ 2024.6)</a:t>
            </a:r>
            <a:endParaRPr lang="ko-KR" altLang="en-US" sz="1727" b="1" dirty="0">
              <a:solidFill>
                <a:srgbClr val="646464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F96E8-F0F5-DE6E-8786-477B3E33635B}"/>
              </a:ext>
            </a:extLst>
          </p:cNvPr>
          <p:cNvSpPr txBox="1"/>
          <p:nvPr/>
        </p:nvSpPr>
        <p:spPr>
          <a:xfrm>
            <a:off x="563972" y="1216519"/>
            <a:ext cx="8794631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회장단 회의 </a:t>
            </a:r>
            <a:r>
              <a:rPr lang="en-US" altLang="ko-KR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(2024.4.23)</a:t>
            </a:r>
            <a:endParaRPr lang="ko-KR" altLang="ko-KR" sz="2120" dirty="0">
              <a:solidFill>
                <a:srgbClr val="00B0F0"/>
              </a:solidFill>
              <a:effectLst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E102DF5-A3B0-D3EB-FD79-8776A6F9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10</a:t>
            </a:fld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9BC700B-9C97-2410-4C29-F57BCF70D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37" y="1752630"/>
            <a:ext cx="8740166" cy="214370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88785E7-108A-B8EC-49CF-5F69ED262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23" y="3957978"/>
            <a:ext cx="8341975" cy="294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71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2" y="480368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3" y="278404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협의회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업무 활동 보고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(2023.9 ~ 2024.6)</a:t>
            </a:r>
            <a:endParaRPr lang="ko-KR" altLang="en-US" sz="1727" b="1" dirty="0">
              <a:solidFill>
                <a:srgbClr val="646464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F96E8-F0F5-DE6E-8786-477B3E33635B}"/>
              </a:ext>
            </a:extLst>
          </p:cNvPr>
          <p:cNvSpPr txBox="1"/>
          <p:nvPr/>
        </p:nvSpPr>
        <p:spPr>
          <a:xfrm>
            <a:off x="563972" y="1216519"/>
            <a:ext cx="8794631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회장단 회의 </a:t>
            </a:r>
            <a:r>
              <a:rPr lang="en-US" altLang="ko-KR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(2024.4.23)</a:t>
            </a:r>
            <a:endParaRPr lang="ko-KR" altLang="ko-KR" sz="2120" dirty="0">
              <a:solidFill>
                <a:srgbClr val="00B0F0"/>
              </a:solidFill>
              <a:effectLst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E102DF5-A3B0-D3EB-FD79-8776A6F9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11</a:t>
            </a:fld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2001F1D-9C78-FF05-15B2-34B8E12D7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37" y="1711965"/>
            <a:ext cx="7582958" cy="199100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E9CEDC7-CFC8-98B7-ACCF-0A6E4ABEC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25" y="3779167"/>
            <a:ext cx="7563906" cy="298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43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2" y="480368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3" y="278404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협의회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업무 활동 보고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(2023.9 ~ 2024.6)</a:t>
            </a:r>
            <a:endParaRPr lang="ko-KR" altLang="en-US" sz="1727" b="1" dirty="0">
              <a:solidFill>
                <a:srgbClr val="646464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F96E8-F0F5-DE6E-8786-477B3E33635B}"/>
              </a:ext>
            </a:extLst>
          </p:cNvPr>
          <p:cNvSpPr txBox="1"/>
          <p:nvPr/>
        </p:nvSpPr>
        <p:spPr>
          <a:xfrm>
            <a:off x="563972" y="1216519"/>
            <a:ext cx="8794631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회장단 회의 </a:t>
            </a:r>
            <a:r>
              <a:rPr lang="en-US" altLang="ko-KR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(2024.4.23)</a:t>
            </a:r>
            <a:endParaRPr lang="ko-KR" altLang="ko-KR" sz="2120" dirty="0">
              <a:solidFill>
                <a:srgbClr val="00B0F0"/>
              </a:solidFill>
              <a:effectLst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E102DF5-A3B0-D3EB-FD79-8776A6F9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12</a:t>
            </a:fld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BD47FB3-D046-48D8-ED88-D0D40CDD0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82" y="2022764"/>
            <a:ext cx="7954485" cy="41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87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2" y="480368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3" y="278404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협의회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업무 활동 보고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(2023.9 ~ 2024.6)</a:t>
            </a:r>
            <a:endParaRPr lang="ko-KR" altLang="en-US" sz="1727" b="1" dirty="0">
              <a:solidFill>
                <a:srgbClr val="646464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F96E8-F0F5-DE6E-8786-477B3E33635B}"/>
              </a:ext>
            </a:extLst>
          </p:cNvPr>
          <p:cNvSpPr txBox="1"/>
          <p:nvPr/>
        </p:nvSpPr>
        <p:spPr>
          <a:xfrm>
            <a:off x="563972" y="1216519"/>
            <a:ext cx="8794631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회장단 회의 </a:t>
            </a:r>
            <a:r>
              <a:rPr lang="en-US" altLang="ko-KR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(2024.4.23)</a:t>
            </a:r>
            <a:endParaRPr lang="ko-KR" altLang="ko-KR" sz="2120" dirty="0">
              <a:solidFill>
                <a:srgbClr val="00B0F0"/>
              </a:solidFill>
              <a:effectLst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E102DF5-A3B0-D3EB-FD79-8776A6F9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13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83D80DA-618F-2F6A-E1FC-84279F517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73" y="1837059"/>
            <a:ext cx="8048944" cy="45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4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3" y="262261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회계 감사 업무 보고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BADD27-0851-BC26-F05E-9092B5F8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14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7FF1B7B-B4B6-CAD0-6660-FA181E74A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64" y="1011633"/>
            <a:ext cx="9910618" cy="584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3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3" y="262261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회계 감사 업무 보고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AFEA450-C491-9EAF-68C1-D99843F81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15</a:t>
            </a:fld>
            <a:endParaRPr lang="ko-KR" altLang="en-US"/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CD04B59C-4FD1-E386-42C6-DE758A0FB7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095099"/>
              </p:ext>
            </p:extLst>
          </p:nvPr>
        </p:nvGraphicFramePr>
        <p:xfrm>
          <a:off x="535709" y="1108364"/>
          <a:ext cx="9485746" cy="5745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8792825" imgH="9286875" progId="Excel.Sheet.8">
                  <p:embed/>
                </p:oleObj>
              </mc:Choice>
              <mc:Fallback>
                <p:oleObj name="Worksheet" r:id="rId2" imgW="18792825" imgH="928687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5709" y="1108364"/>
                        <a:ext cx="9485746" cy="5745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0798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3" y="262261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회계 감사 업무 보고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F37848D3-D9A6-2A1F-E1E6-1ED776B2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16</a:t>
            </a:fld>
            <a:endParaRPr lang="ko-KR" altLang="en-US"/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D8AA2AA7-110C-1FA8-4D7D-DB21AFDBA0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008778"/>
              </p:ext>
            </p:extLst>
          </p:nvPr>
        </p:nvGraphicFramePr>
        <p:xfrm>
          <a:off x="3001963" y="1011633"/>
          <a:ext cx="4686300" cy="5839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181975" imgH="8296275" progId="Excel.Sheet.8">
                  <p:embed/>
                </p:oleObj>
              </mc:Choice>
              <mc:Fallback>
                <p:oleObj name="Worksheet" r:id="rId2" imgW="8181975" imgH="829627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01963" y="1011633"/>
                        <a:ext cx="4686300" cy="5839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0666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3" y="262261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회계 감사 업무 보고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F37848D3-D9A6-2A1F-E1E6-1ED776B2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17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95E3EF1-068B-0CBD-1573-5A0831C45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074" y="1112165"/>
            <a:ext cx="5210902" cy="556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91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ADB19-A925-2A94-3750-7DEF9B01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5EC5117A-FE05-6211-09FB-403879EC8550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E1DBA35-D057-0976-43A5-78C2AD71A4C0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8FA51FE-F362-AE69-970C-DDB1AB258150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19ECE79-FF8D-A177-713E-66ECC95B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18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1BFF489-4C79-47B6-2992-21302EC2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7" y="1543591"/>
            <a:ext cx="8515927" cy="4908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31F36A-3148-9176-D3A4-FDB0418FFDCE}"/>
              </a:ext>
            </a:extLst>
          </p:cNvPr>
          <p:cNvSpPr txBox="1"/>
          <p:nvPr/>
        </p:nvSpPr>
        <p:spPr>
          <a:xfrm>
            <a:off x="729923" y="645415"/>
            <a:ext cx="5552977" cy="41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115" dirty="0">
                <a:solidFill>
                  <a:schemeClr val="bg2">
                    <a:lumMod val="50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터미널 및 집배센터 구축현황</a:t>
            </a:r>
          </a:p>
        </p:txBody>
      </p:sp>
    </p:spTree>
    <p:extLst>
      <p:ext uri="{BB962C8B-B14F-4D97-AF65-F5344CB8AC3E}">
        <p14:creationId xmlns:p14="http://schemas.microsoft.com/office/powerpoint/2010/main" val="2352473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ADB19-A925-2A94-3750-7DEF9B01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5EC5117A-FE05-6211-09FB-403879EC8550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E1DBA35-D057-0976-43A5-78C2AD71A4C0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8FA51FE-F362-AE69-970C-DDB1AB258150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19ECE79-FF8D-A177-713E-66ECC95B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1F36A-3148-9176-D3A4-FDB0418FFDCE}"/>
              </a:ext>
            </a:extLst>
          </p:cNvPr>
          <p:cNvSpPr txBox="1"/>
          <p:nvPr/>
        </p:nvSpPr>
        <p:spPr>
          <a:xfrm>
            <a:off x="729923" y="645415"/>
            <a:ext cx="5552977" cy="41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115" dirty="0">
                <a:solidFill>
                  <a:schemeClr val="bg2">
                    <a:lumMod val="50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터미널 및 집배센터 구축현황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DFCADB7-409C-F673-92F4-560C4AAF2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09" y="1339273"/>
            <a:ext cx="8968509" cy="511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35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9331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147440" y="254797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2" y="293575"/>
            <a:ext cx="6524061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159" b="1" dirty="0">
                <a:solidFill>
                  <a:schemeClr val="accent1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회장 업무 보고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rgbClr val="E4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FF0000"/>
              </a:solidFill>
            </a:endParaRPr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78071458-1624-0819-3AEE-EFF92C78A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737F11-4F5D-BDD1-BDC7-145685595D6D}"/>
              </a:ext>
            </a:extLst>
          </p:cNvPr>
          <p:cNvSpPr txBox="1"/>
          <p:nvPr/>
        </p:nvSpPr>
        <p:spPr>
          <a:xfrm>
            <a:off x="582444" y="1522000"/>
            <a:ext cx="310286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1050" b="1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한국노총 상생협약식 진행</a:t>
            </a:r>
            <a:r>
              <a:rPr lang="en-US" altLang="ko-KR" sz="1050" b="1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(2023.12.11</a:t>
            </a:r>
            <a:r>
              <a:rPr lang="en-US" altLang="ko-KR" sz="1050" b="1" dirty="0">
                <a:solidFill>
                  <a:srgbClr val="00B0F0"/>
                </a:solidFill>
                <a:latin typeface="+mn-ea"/>
              </a:rPr>
              <a:t>)</a:t>
            </a:r>
            <a:endParaRPr lang="ko-KR" altLang="ko-KR" sz="1050" b="1" dirty="0">
              <a:solidFill>
                <a:srgbClr val="00B0F0"/>
              </a:solidFill>
              <a:effectLst/>
              <a:latin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E2965877-70BC-DF46-58F9-B61A3AA8F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9" y="1823175"/>
            <a:ext cx="2651868" cy="227087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6A3BFD8-320A-235A-C5D9-08E8959F8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9" y="4141310"/>
            <a:ext cx="2651868" cy="2324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732439-5900-B9F7-5E39-80766A255B57}"/>
              </a:ext>
            </a:extLst>
          </p:cNvPr>
          <p:cNvSpPr txBox="1"/>
          <p:nvPr/>
        </p:nvSpPr>
        <p:spPr>
          <a:xfrm>
            <a:off x="3491899" y="1530407"/>
            <a:ext cx="25486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1000" dirty="0" err="1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롯데글로벌</a:t>
            </a:r>
            <a:r>
              <a:rPr lang="ko-KR" altLang="en-US" sz="100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대표이사 간담회 </a:t>
            </a:r>
            <a:r>
              <a:rPr lang="en-US" altLang="ko-KR" sz="100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(2024.2.23)</a:t>
            </a:r>
            <a:endParaRPr lang="ko-KR" altLang="ko-KR" sz="1000" dirty="0">
              <a:solidFill>
                <a:srgbClr val="00B0F0"/>
              </a:solidFill>
              <a:effectLst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2DA625F-9B81-0BC3-CBE0-31F98223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99" y="1861116"/>
            <a:ext cx="2548684" cy="2173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3DEA1E-276D-EB06-2F78-3291E514264C}"/>
              </a:ext>
            </a:extLst>
          </p:cNvPr>
          <p:cNvSpPr txBox="1"/>
          <p:nvPr/>
        </p:nvSpPr>
        <p:spPr>
          <a:xfrm>
            <a:off x="7006505" y="1522000"/>
            <a:ext cx="16250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100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회장단 회의 </a:t>
            </a:r>
            <a:r>
              <a:rPr lang="en-US" altLang="ko-KR" sz="100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(2024.4.23)</a:t>
            </a:r>
            <a:endParaRPr lang="ko-KR" altLang="ko-KR" sz="1000" dirty="0">
              <a:solidFill>
                <a:srgbClr val="00B0F0"/>
              </a:solidFill>
              <a:effectLst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E4C5C51-58EC-345E-A06D-2553F61B9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764" y="1753414"/>
            <a:ext cx="2795511" cy="2340637"/>
          </a:xfrm>
          <a:prstGeom prst="rect">
            <a:avLst/>
          </a:prstGeom>
        </p:spPr>
      </p:pic>
      <p:pic>
        <p:nvPicPr>
          <p:cNvPr id="21" name="그림 20" descr="실내, 회의장, 회의, 컨벤션이(가) 표시된 사진&#10;&#10;자동 생성된 설명">
            <a:extLst>
              <a:ext uri="{FF2B5EF4-FFF2-40B4-BE49-F238E27FC236}">
                <a16:creationId xmlns:a16="http://schemas.microsoft.com/office/drawing/2014/main" id="{C9CCD1C4-F149-7FE9-0422-B16774F90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99" y="4175654"/>
            <a:ext cx="2651868" cy="228976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1DF4DC49-A2EF-7C4B-D8DD-7E18D99CDD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764" y="4141310"/>
            <a:ext cx="2795511" cy="234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24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-102636"/>
            <a:ext cx="10691813" cy="3882476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F96E8-F0F5-DE6E-8786-477B3E33635B}"/>
              </a:ext>
            </a:extLst>
          </p:cNvPr>
          <p:cNvSpPr txBox="1"/>
          <p:nvPr/>
        </p:nvSpPr>
        <p:spPr>
          <a:xfrm>
            <a:off x="729923" y="645415"/>
            <a:ext cx="5552977" cy="41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115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고용 및 산재보험 </a:t>
            </a:r>
            <a:r>
              <a:rPr lang="ko-KR" altLang="en-US" sz="2115" dirty="0">
                <a:solidFill>
                  <a:schemeClr val="bg2">
                    <a:lumMod val="50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관련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53096B9-7253-DE97-4AF9-E5B7277A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CDCE6-E58A-79AA-1DF8-02EF17F196A6}"/>
              </a:ext>
            </a:extLst>
          </p:cNvPr>
          <p:cNvSpPr txBox="1"/>
          <p:nvPr/>
        </p:nvSpPr>
        <p:spPr>
          <a:xfrm>
            <a:off x="563972" y="1107469"/>
            <a:ext cx="6825872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산업재해보상보험법 개정 안내 </a:t>
            </a:r>
            <a:r>
              <a:rPr lang="en-US" altLang="ko-KR" sz="212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(2023.07.01)</a:t>
            </a:r>
            <a:endParaRPr lang="ko-KR" altLang="ko-KR" sz="212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4BD61E-3092-D485-AA8D-BF7D78C15CF4}"/>
              </a:ext>
            </a:extLst>
          </p:cNvPr>
          <p:cNvSpPr txBox="1"/>
          <p:nvPr/>
        </p:nvSpPr>
        <p:spPr>
          <a:xfrm>
            <a:off x="563972" y="1526045"/>
            <a:ext cx="9180566" cy="2931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변동 사항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1)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산재보험료 산정금액을 택배기사 실소득으로 변경            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변경 전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고용노동부장관이 정한 기준금액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(2,420,000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으로 산정       </a:t>
            </a:r>
            <a:b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</a:b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2)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산재보험료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50%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경감 중단            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변경 전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이전 정부가 산재보험료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50%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를 지원       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3)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택배기사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경비율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산재보험율 변동            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-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경비율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16.4%,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산재보험료율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1.8%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로 변경</a:t>
            </a: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01D8DC6-D90B-58E2-2D3D-AF263F8D3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9" y="4636028"/>
            <a:ext cx="6831615" cy="109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95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-102636"/>
            <a:ext cx="10691813" cy="3882476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2" y="480368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F96E8-F0F5-DE6E-8786-477B3E33635B}"/>
              </a:ext>
            </a:extLst>
          </p:cNvPr>
          <p:cNvSpPr txBox="1"/>
          <p:nvPr/>
        </p:nvSpPr>
        <p:spPr>
          <a:xfrm>
            <a:off x="729923" y="645415"/>
            <a:ext cx="5552977" cy="41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115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고용 및 산재보험 </a:t>
            </a:r>
            <a:r>
              <a:rPr lang="ko-KR" altLang="en-US" sz="2115" dirty="0">
                <a:solidFill>
                  <a:schemeClr val="bg2">
                    <a:lumMod val="50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관련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53096B9-7253-DE97-4AF9-E5B7277A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CDCE6-E58A-79AA-1DF8-02EF17F196A6}"/>
              </a:ext>
            </a:extLst>
          </p:cNvPr>
          <p:cNvSpPr txBox="1"/>
          <p:nvPr/>
        </p:nvSpPr>
        <p:spPr>
          <a:xfrm>
            <a:off x="563972" y="1107469"/>
            <a:ext cx="6825872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산업재해보상보험법 개정 안내 </a:t>
            </a:r>
            <a:r>
              <a:rPr lang="en-US" altLang="ko-KR" sz="212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(2023.07.01)</a:t>
            </a:r>
            <a:endParaRPr lang="ko-KR" altLang="ko-KR" sz="212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629A9-634A-7F52-616B-6A951A4E7694}"/>
              </a:ext>
            </a:extLst>
          </p:cNvPr>
          <p:cNvSpPr txBox="1"/>
          <p:nvPr/>
        </p:nvSpPr>
        <p:spPr>
          <a:xfrm>
            <a:off x="563971" y="1526045"/>
            <a:ext cx="9708741" cy="4213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변동 예시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월소득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4,000,000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부가세 제외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의 택배기사 산재보험료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      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(1)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변경 전          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{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기준보수액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2,200,000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부가세 제외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 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경비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400,400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기준보수액의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18.2%)} X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산재보험료율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1.9% X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경감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50% = 17,096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</a:t>
            </a:r>
            <a:b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</a:b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(2)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변경 후           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1. {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월보수액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4,000,000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부가세 제외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  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경비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656,400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기준보수액의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16.4%)} X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산재보험료율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1.8% = 60,192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          </a:t>
            </a:r>
            <a:b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</a:b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2. {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월보수액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6,000,000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부가세 제외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  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경비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984,000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기준보수액의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16.4%)} X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산재보험료율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1.8% = 90,288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산재보험료 산정 기준이 택배기사의 월보수액으로 변경됨에 따라 산재보험료가 크게 인상함         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월소득이 많을수록 산재보험료가 비례 상승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       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산재보험료가 사회적합의금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20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고용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산재보험료 분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을 초과하는 경우 대리점의 부담이 예상됨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7276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-102636"/>
            <a:ext cx="10691813" cy="3882476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2" y="480368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F96E8-F0F5-DE6E-8786-477B3E33635B}"/>
              </a:ext>
            </a:extLst>
          </p:cNvPr>
          <p:cNvSpPr txBox="1"/>
          <p:nvPr/>
        </p:nvSpPr>
        <p:spPr>
          <a:xfrm>
            <a:off x="729923" y="645415"/>
            <a:ext cx="5552977" cy="41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115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고용 및 산재보험 </a:t>
            </a:r>
            <a:r>
              <a:rPr lang="ko-KR" altLang="en-US" sz="2115" dirty="0">
                <a:solidFill>
                  <a:schemeClr val="bg2">
                    <a:lumMod val="50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관련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53096B9-7253-DE97-4AF9-E5B7277A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CDCE6-E58A-79AA-1DF8-02EF17F196A6}"/>
              </a:ext>
            </a:extLst>
          </p:cNvPr>
          <p:cNvSpPr txBox="1"/>
          <p:nvPr/>
        </p:nvSpPr>
        <p:spPr>
          <a:xfrm>
            <a:off x="563972" y="1107469"/>
            <a:ext cx="6825872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산업재해보상보험법 관련  진행사항</a:t>
            </a:r>
            <a:r>
              <a:rPr lang="en-US" altLang="ko-KR" sz="2120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(2024.06)</a:t>
            </a:r>
            <a:endParaRPr lang="ko-KR" altLang="ko-KR" sz="212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629A9-634A-7F52-616B-6A951A4E7694}"/>
              </a:ext>
            </a:extLst>
          </p:cNvPr>
          <p:cNvSpPr txBox="1"/>
          <p:nvPr/>
        </p:nvSpPr>
        <p:spPr>
          <a:xfrm>
            <a:off x="563972" y="1646226"/>
            <a:ext cx="9708741" cy="5180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2500"/>
              </a:lnSpc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택배기사 산재보험 필요경비율  관련 내용입니다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한국여성정책연구원</a:t>
            </a:r>
          </a:p>
          <a:p>
            <a:pPr marL="266700" indent="-266700">
              <a:lnSpc>
                <a:spcPts val="2500"/>
              </a:lnSpc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최종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안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~5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안까지 보고서 제출 했으나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고용노동부에서 요청이 오지 않은 상태로 근로복지공단 및 고용노동부에 </a:t>
            </a:r>
            <a:b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</a:b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자료 요청 </a:t>
            </a: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근로복지공단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고용노동부</a:t>
            </a:r>
          </a:p>
          <a:p>
            <a:pPr marL="266700" indent="-266700">
              <a:lnSpc>
                <a:spcPts val="2500"/>
              </a:lnSpc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현재 검수 진행 중이며 끝나는 대로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(6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 말경 예상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프리즘을 통해 확인 할 수 있도록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할테니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간담회는 진행 요청함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3. 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사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한국생활물류택배서비스협회에서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관련 업무 진행중으로 조만간 근로복지공단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고용노동부와  간담회를 통해</a:t>
            </a:r>
            <a:b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</a:b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산재보험 필요경비율 결정 예정입니다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</a:p>
          <a:p>
            <a:pPr marL="266700" indent="-266700"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4. 2024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년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6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14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일자 고용노동부 고시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안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에 의하면 택배의 경우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공제율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19.5%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로 책정함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.</a:t>
            </a:r>
          </a:p>
          <a:p>
            <a:pPr marL="266700" indent="-266700"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5.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고용노동부에 사단법인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한국생활물류택배서비스협회에서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“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노무제공자 필요경비 관련 시정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＂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요청 공문을 발송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(6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20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일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하였고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택배업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종사시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중요한 요건으로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작용하고 있으며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현실과 부합되어 화물자동차 운송사업자와 동일한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49.9%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로 시정하지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않을시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법적인 대응 및 집단적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대응 예정이라고 명시함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2979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ADB19-A925-2A94-3750-7DEF9B01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5EC5117A-FE05-6211-09FB-403879EC8550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E1DBA35-D057-0976-43A5-78C2AD71A4C0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8FA51FE-F362-AE69-970C-DDB1AB258150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19ECE79-FF8D-A177-713E-66ECC95B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1F36A-3148-9176-D3A4-FDB0418FFDCE}"/>
              </a:ext>
            </a:extLst>
          </p:cNvPr>
          <p:cNvSpPr txBox="1"/>
          <p:nvPr/>
        </p:nvSpPr>
        <p:spPr>
          <a:xfrm>
            <a:off x="729923" y="645415"/>
            <a:ext cx="5552977" cy="41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115" dirty="0">
                <a:solidFill>
                  <a:schemeClr val="bg2">
                    <a:lumMod val="50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대리점 평가 계획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9D4110B-BF52-0D11-C87D-0DA42322B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44" y="1228267"/>
            <a:ext cx="9411807" cy="53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94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ADB19-A925-2A94-3750-7DEF9B01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5EC5117A-FE05-6211-09FB-403879EC8550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E1DBA35-D057-0976-43A5-78C2AD71A4C0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8FA51FE-F362-AE69-970C-DDB1AB258150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19ECE79-FF8D-A177-713E-66ECC95B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24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1F36A-3148-9176-D3A4-FDB0418FFDCE}"/>
              </a:ext>
            </a:extLst>
          </p:cNvPr>
          <p:cNvSpPr txBox="1"/>
          <p:nvPr/>
        </p:nvSpPr>
        <p:spPr>
          <a:xfrm>
            <a:off x="729923" y="645415"/>
            <a:ext cx="5552977" cy="41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115" dirty="0">
                <a:solidFill>
                  <a:schemeClr val="bg2">
                    <a:lumMod val="50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대리점 평가 계획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B2196AB-58E2-EC1E-C3F4-84A2C6C8A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45" y="1288794"/>
            <a:ext cx="9310206" cy="538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66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ADB19-A925-2A94-3750-7DEF9B01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5EC5117A-FE05-6211-09FB-403879EC8550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E1DBA35-D057-0976-43A5-78C2AD71A4C0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8FA51FE-F362-AE69-970C-DDB1AB258150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19ECE79-FF8D-A177-713E-66ECC95BD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25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1F36A-3148-9176-D3A4-FDB0418FFDCE}"/>
              </a:ext>
            </a:extLst>
          </p:cNvPr>
          <p:cNvSpPr txBox="1"/>
          <p:nvPr/>
        </p:nvSpPr>
        <p:spPr>
          <a:xfrm>
            <a:off x="729923" y="645415"/>
            <a:ext cx="5552977" cy="41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115" dirty="0">
                <a:solidFill>
                  <a:schemeClr val="bg2">
                    <a:lumMod val="50000"/>
                  </a:schemeClr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대리점 평가 계획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6F6EEE8-4CE7-D9B6-346E-DBDF53F25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91" y="1237386"/>
            <a:ext cx="9383764" cy="529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79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43424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D2161-351B-69AD-473F-E19AE901AE84}"/>
              </a:ext>
            </a:extLst>
          </p:cNvPr>
          <p:cNvSpPr txBox="1"/>
          <p:nvPr/>
        </p:nvSpPr>
        <p:spPr>
          <a:xfrm>
            <a:off x="729923" y="278404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en-US" altLang="ko-KR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’24</a:t>
            </a: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년 </a:t>
            </a:r>
            <a:r>
              <a:rPr lang="en-US" altLang="ko-KR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CS</a:t>
            </a: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캠페인 운영관련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26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A3ACA6B-298D-9FD2-0F23-C9155D19B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47" y="1426942"/>
            <a:ext cx="9631119" cy="50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49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43424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D2161-351B-69AD-473F-E19AE901AE84}"/>
              </a:ext>
            </a:extLst>
          </p:cNvPr>
          <p:cNvSpPr txBox="1"/>
          <p:nvPr/>
        </p:nvSpPr>
        <p:spPr>
          <a:xfrm>
            <a:off x="729923" y="278404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en-US" altLang="ko-KR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’24</a:t>
            </a: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년 </a:t>
            </a:r>
            <a:r>
              <a:rPr lang="en-US" altLang="ko-KR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CS</a:t>
            </a: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캠페인 운영관련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27</a:t>
            </a:fld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222625C-247C-114B-9F96-69DBFB63B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09" y="1483640"/>
            <a:ext cx="9116242" cy="523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95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43424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D2161-351B-69AD-473F-E19AE901AE84}"/>
              </a:ext>
            </a:extLst>
          </p:cNvPr>
          <p:cNvSpPr txBox="1"/>
          <p:nvPr/>
        </p:nvSpPr>
        <p:spPr>
          <a:xfrm>
            <a:off x="729923" y="278404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en-US" altLang="ko-KR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’24</a:t>
            </a: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년 </a:t>
            </a:r>
            <a:r>
              <a:rPr lang="en-US" altLang="ko-KR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CS</a:t>
            </a: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캠페인 운영관련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28</a:t>
            </a:fld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45940B3-FF2E-F6CE-DDC7-47C0F23B0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23" y="1727717"/>
            <a:ext cx="9014642" cy="459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22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43424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D2161-351B-69AD-473F-E19AE901AE84}"/>
              </a:ext>
            </a:extLst>
          </p:cNvPr>
          <p:cNvSpPr txBox="1"/>
          <p:nvPr/>
        </p:nvSpPr>
        <p:spPr>
          <a:xfrm>
            <a:off x="729923" y="278404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en-US" altLang="ko-KR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’24</a:t>
            </a: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년 </a:t>
            </a:r>
            <a:r>
              <a:rPr lang="en-US" altLang="ko-KR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CS</a:t>
            </a: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캠페인 운영관련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29</a:t>
            </a:fld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5913CF3-1DA2-7E88-5F65-625A16A39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23" y="1567952"/>
            <a:ext cx="9303855" cy="478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0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3" y="262261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협의회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업무 활동 보고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(2023.9 ~ 2024.6)</a:t>
            </a:r>
            <a:endParaRPr lang="ko-KR" altLang="en-US" sz="1727" b="1" dirty="0">
              <a:solidFill>
                <a:srgbClr val="646464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F96E8-F0F5-DE6E-8786-477B3E33635B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chemeClr val="accent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본사 네트워크기획팀 및 네트워크 운영팀 간담회 </a:t>
            </a:r>
            <a:r>
              <a:rPr lang="en-US" altLang="ko-KR" sz="2120" dirty="0">
                <a:solidFill>
                  <a:schemeClr val="accent1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(2023.12.08)</a:t>
            </a:r>
            <a:endParaRPr lang="ko-KR" altLang="ko-KR" sz="2120" dirty="0">
              <a:solidFill>
                <a:schemeClr val="accent1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0DACB-A6D7-0A08-57B5-8C51B3B11CDC}"/>
              </a:ext>
            </a:extLst>
          </p:cNvPr>
          <p:cNvSpPr txBox="1"/>
          <p:nvPr/>
        </p:nvSpPr>
        <p:spPr>
          <a:xfrm>
            <a:off x="452285" y="1526045"/>
            <a:ext cx="9783096" cy="485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일시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2023.12.08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            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참석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서성길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협의회장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이형구사무국장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택배운영부문장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박희종상무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네트워크운영팀 안정철수석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네트워크기획팀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성창욱수석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  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회의 안건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    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1. 11/25(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토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13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기 전국이사회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개최시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건의사항중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내품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20kg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공산품의 무게를 감안해 무게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22kg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및 크기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162cm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까지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비규격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 허용 요청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  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진천메가 허브터미널의 경우 쌀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20kg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화물의 경우 월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화요일 입고 금지 해제요청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3.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집하차량 배차 관련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1)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거점배차의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경우 기존 배차지역의 변경부분 탄력적 시행 요청</a:t>
            </a:r>
          </a:p>
          <a:p>
            <a:pPr>
              <a:lnSpc>
                <a:spcPts val="2500"/>
              </a:lnSpc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2)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일반차량 배차의 경우 최소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13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시 이전에 확정되어 투입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될수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있도록 요청</a:t>
            </a:r>
          </a:p>
          <a:p>
            <a:pPr>
              <a:lnSpc>
                <a:spcPts val="2500"/>
              </a:lnSpc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4.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기타 운영사항 협의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E102DF5-A3B0-D3EB-FD79-8776A6F9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01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43424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D2161-351B-69AD-473F-E19AE901AE84}"/>
              </a:ext>
            </a:extLst>
          </p:cNvPr>
          <p:cNvSpPr txBox="1"/>
          <p:nvPr/>
        </p:nvSpPr>
        <p:spPr>
          <a:xfrm>
            <a:off x="656032" y="243876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중대재해처벌법 관련내용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30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C7705DC-1856-149B-264F-709B1ED54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893" y="1249563"/>
            <a:ext cx="5290865" cy="55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79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43424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D2161-351B-69AD-473F-E19AE901AE84}"/>
              </a:ext>
            </a:extLst>
          </p:cNvPr>
          <p:cNvSpPr txBox="1"/>
          <p:nvPr/>
        </p:nvSpPr>
        <p:spPr>
          <a:xfrm>
            <a:off x="656032" y="243876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중대재해처벌법 관련내용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31</a:t>
            </a:fld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7294887-6AA7-0B56-E3DE-3D966FACD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180" y="1205236"/>
            <a:ext cx="5172797" cy="557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30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07763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D2161-351B-69AD-473F-E19AE901AE84}"/>
              </a:ext>
            </a:extLst>
          </p:cNvPr>
          <p:cNvSpPr txBox="1"/>
          <p:nvPr/>
        </p:nvSpPr>
        <p:spPr>
          <a:xfrm>
            <a:off x="729923" y="278404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본사 운영 및 영업관련 건의사항 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32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E3EBA-6CDC-AD00-AE1D-834F6B1A7634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chemeClr val="bg2">
                    <a:lumMod val="50000"/>
                  </a:schemeClr>
                </a:solidFill>
                <a:effectLst/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건의  및 개선 요청사항</a:t>
            </a:r>
            <a:endParaRPr lang="ko-KR" altLang="ko-KR" sz="212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8EE448D-5834-3F8D-FA3E-7041E099B875}"/>
              </a:ext>
            </a:extLst>
          </p:cNvPr>
          <p:cNvGraphicFramePr>
            <a:graphicFrameLocks noGrp="1"/>
          </p:cNvGraphicFramePr>
          <p:nvPr/>
        </p:nvGraphicFramePr>
        <p:xfrm>
          <a:off x="862796" y="1739922"/>
          <a:ext cx="8966200" cy="4712284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471302850"/>
                    </a:ext>
                  </a:extLst>
                </a:gridCol>
                <a:gridCol w="7006576">
                  <a:extLst>
                    <a:ext uri="{9D8B030D-6E8A-4147-A177-3AD203B41FA5}">
                      <a16:colId xmlns:a16="http://schemas.microsoft.com/office/drawing/2014/main" val="2272309050"/>
                    </a:ext>
                  </a:extLst>
                </a:gridCol>
                <a:gridCol w="638824">
                  <a:extLst>
                    <a:ext uri="{9D8B030D-6E8A-4147-A177-3AD203B41FA5}">
                      <a16:colId xmlns:a16="http://schemas.microsoft.com/office/drawing/2014/main" val="498086643"/>
                    </a:ext>
                  </a:extLst>
                </a:gridCol>
              </a:tblGrid>
              <a:tr h="53173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구   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내        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  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517063"/>
                  </a:ext>
                </a:extLst>
              </a:tr>
              <a:tr h="41805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스캔폰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및 산재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고용보험 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대리점협력팀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0359056"/>
                  </a:ext>
                </a:extLst>
              </a:tr>
            </a:tbl>
          </a:graphicData>
        </a:graphic>
      </p:graphicFrame>
      <p:graphicFrame>
        <p:nvGraphicFramePr>
          <p:cNvPr id="7" name="개체 6">
            <a:extLst>
              <a:ext uri="{FF2B5EF4-FFF2-40B4-BE49-F238E27FC236}">
                <a16:creationId xmlns:a16="http://schemas.microsoft.com/office/drawing/2014/main" id="{29F8536E-4E08-2261-CDC0-7D7F1E7A05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73745" y="2462526"/>
          <a:ext cx="6668655" cy="3753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124700" imgH="3267075" progId="Excel.Sheet.12">
                  <p:embed/>
                </p:oleObj>
              </mc:Choice>
              <mc:Fallback>
                <p:oleObj name="Worksheet" r:id="rId2" imgW="7124700" imgH="3267075" progId="Excel.Sheet.12">
                  <p:embed/>
                  <p:pic>
                    <p:nvPicPr>
                      <p:cNvPr id="7" name="개체 6">
                        <a:extLst>
                          <a:ext uri="{FF2B5EF4-FFF2-40B4-BE49-F238E27FC236}">
                            <a16:creationId xmlns:a16="http://schemas.microsoft.com/office/drawing/2014/main" id="{29F8536E-4E08-2261-CDC0-7D7F1E7A05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73745" y="2462526"/>
                        <a:ext cx="6668655" cy="3753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2530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07763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33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E3EBA-6CDC-AD00-AE1D-834F6B1A7634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chemeClr val="bg2">
                    <a:lumMod val="50000"/>
                  </a:schemeClr>
                </a:solidFill>
                <a:effectLst/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건의  및 개선 요청사항</a:t>
            </a:r>
            <a:endParaRPr lang="ko-KR" altLang="ko-KR" sz="212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8EE448D-5834-3F8D-FA3E-7041E099B875}"/>
              </a:ext>
            </a:extLst>
          </p:cNvPr>
          <p:cNvGraphicFramePr>
            <a:graphicFrameLocks noGrp="1"/>
          </p:cNvGraphicFramePr>
          <p:nvPr/>
        </p:nvGraphicFramePr>
        <p:xfrm>
          <a:off x="862796" y="1739922"/>
          <a:ext cx="8966200" cy="4712284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471302850"/>
                    </a:ext>
                  </a:extLst>
                </a:gridCol>
                <a:gridCol w="7006576">
                  <a:extLst>
                    <a:ext uri="{9D8B030D-6E8A-4147-A177-3AD203B41FA5}">
                      <a16:colId xmlns:a16="http://schemas.microsoft.com/office/drawing/2014/main" val="2272309050"/>
                    </a:ext>
                  </a:extLst>
                </a:gridCol>
                <a:gridCol w="638824">
                  <a:extLst>
                    <a:ext uri="{9D8B030D-6E8A-4147-A177-3AD203B41FA5}">
                      <a16:colId xmlns:a16="http://schemas.microsoft.com/office/drawing/2014/main" val="498086643"/>
                    </a:ext>
                  </a:extLst>
                </a:gridCol>
              </a:tblGrid>
              <a:tr h="53173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구   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내        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  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517063"/>
                  </a:ext>
                </a:extLst>
              </a:tr>
              <a:tr h="41805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출력제한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금요일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노조구역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대리점협력팀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03590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51C8AFC-5885-0BF8-1807-6C8C6AAFD5DF}"/>
              </a:ext>
            </a:extLst>
          </p:cNvPr>
          <p:cNvSpPr txBox="1"/>
          <p:nvPr/>
        </p:nvSpPr>
        <p:spPr>
          <a:xfrm>
            <a:off x="729923" y="278404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본사 운영 및 영업관련 건의사항 </a:t>
            </a:r>
          </a:p>
        </p:txBody>
      </p:sp>
      <p:graphicFrame>
        <p:nvGraphicFramePr>
          <p:cNvPr id="6" name="개체 5">
            <a:extLst>
              <a:ext uri="{FF2B5EF4-FFF2-40B4-BE49-F238E27FC236}">
                <a16:creationId xmlns:a16="http://schemas.microsoft.com/office/drawing/2014/main" id="{66059D4C-2AA9-1341-0B6B-8D06414CCD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53673" y="2521527"/>
          <a:ext cx="6853382" cy="3629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124700" imgH="2686050" progId="Excel.Sheet.12">
                  <p:embed/>
                </p:oleObj>
              </mc:Choice>
              <mc:Fallback>
                <p:oleObj name="Worksheet" r:id="rId2" imgW="7124700" imgH="2686050" progId="Excel.Sheet.12">
                  <p:embed/>
                  <p:pic>
                    <p:nvPicPr>
                      <p:cNvPr id="6" name="개체 5">
                        <a:extLst>
                          <a:ext uri="{FF2B5EF4-FFF2-40B4-BE49-F238E27FC236}">
                            <a16:creationId xmlns:a16="http://schemas.microsoft.com/office/drawing/2014/main" id="{66059D4C-2AA9-1341-0B6B-8D06414CCD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53673" y="2521527"/>
                        <a:ext cx="6853382" cy="3629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6492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07763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34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E3EBA-6CDC-AD00-AE1D-834F6B1A7634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chemeClr val="bg2">
                    <a:lumMod val="50000"/>
                  </a:schemeClr>
                </a:solidFill>
                <a:effectLst/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건의  및 개선 요청사항</a:t>
            </a:r>
            <a:endParaRPr lang="ko-KR" altLang="ko-KR" sz="212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8EE448D-5834-3F8D-FA3E-7041E099B875}"/>
              </a:ext>
            </a:extLst>
          </p:cNvPr>
          <p:cNvGraphicFramePr>
            <a:graphicFrameLocks noGrp="1"/>
          </p:cNvGraphicFramePr>
          <p:nvPr/>
        </p:nvGraphicFramePr>
        <p:xfrm>
          <a:off x="862796" y="1739922"/>
          <a:ext cx="8966200" cy="4712284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471302850"/>
                    </a:ext>
                  </a:extLst>
                </a:gridCol>
                <a:gridCol w="7006576">
                  <a:extLst>
                    <a:ext uri="{9D8B030D-6E8A-4147-A177-3AD203B41FA5}">
                      <a16:colId xmlns:a16="http://schemas.microsoft.com/office/drawing/2014/main" val="2272309050"/>
                    </a:ext>
                  </a:extLst>
                </a:gridCol>
                <a:gridCol w="638824">
                  <a:extLst>
                    <a:ext uri="{9D8B030D-6E8A-4147-A177-3AD203B41FA5}">
                      <a16:colId xmlns:a16="http://schemas.microsoft.com/office/drawing/2014/main" val="498086643"/>
                    </a:ext>
                  </a:extLst>
                </a:gridCol>
              </a:tblGrid>
              <a:tr h="53173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구   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내        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  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517063"/>
                  </a:ext>
                </a:extLst>
              </a:tr>
              <a:tr h="41805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비규격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화물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신고관련 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네트워크</a:t>
                      </a:r>
                      <a:b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운영팀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03590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19C0BE5-23B7-AD4E-7F14-B9AD24B8D9EA}"/>
              </a:ext>
            </a:extLst>
          </p:cNvPr>
          <p:cNvSpPr txBox="1"/>
          <p:nvPr/>
        </p:nvSpPr>
        <p:spPr>
          <a:xfrm>
            <a:off x="729923" y="278404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본사 운영 및 영업관련 건의사항 </a:t>
            </a:r>
          </a:p>
        </p:txBody>
      </p:sp>
      <p:graphicFrame>
        <p:nvGraphicFramePr>
          <p:cNvPr id="10" name="개체 9">
            <a:extLst>
              <a:ext uri="{FF2B5EF4-FFF2-40B4-BE49-F238E27FC236}">
                <a16:creationId xmlns:a16="http://schemas.microsoft.com/office/drawing/2014/main" id="{E3D001E2-4CAA-9C58-8D65-EA31167ECB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92217" y="2372375"/>
          <a:ext cx="6594765" cy="399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124700" imgH="4629150" progId="Excel.Sheet.12">
                  <p:embed/>
                </p:oleObj>
              </mc:Choice>
              <mc:Fallback>
                <p:oleObj name="Worksheet" r:id="rId2" imgW="7124700" imgH="4629150" progId="Excel.Sheet.12">
                  <p:embed/>
                  <p:pic>
                    <p:nvPicPr>
                      <p:cNvPr id="10" name="개체 9">
                        <a:extLst>
                          <a:ext uri="{FF2B5EF4-FFF2-40B4-BE49-F238E27FC236}">
                            <a16:creationId xmlns:a16="http://schemas.microsoft.com/office/drawing/2014/main" id="{E3D001E2-4CAA-9C58-8D65-EA31167ECB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92217" y="2372375"/>
                        <a:ext cx="6594765" cy="3991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7699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07763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35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E3EBA-6CDC-AD00-AE1D-834F6B1A7634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chemeClr val="bg2">
                    <a:lumMod val="50000"/>
                  </a:schemeClr>
                </a:solidFill>
                <a:effectLst/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건의  및 개선 요청사항</a:t>
            </a:r>
            <a:endParaRPr lang="ko-KR" altLang="ko-KR" sz="212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8EE448D-5834-3F8D-FA3E-7041E099B875}"/>
              </a:ext>
            </a:extLst>
          </p:cNvPr>
          <p:cNvGraphicFramePr>
            <a:graphicFrameLocks noGrp="1"/>
          </p:cNvGraphicFramePr>
          <p:nvPr/>
        </p:nvGraphicFramePr>
        <p:xfrm>
          <a:off x="862796" y="1739922"/>
          <a:ext cx="8966200" cy="4712284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471302850"/>
                    </a:ext>
                  </a:extLst>
                </a:gridCol>
                <a:gridCol w="7006576">
                  <a:extLst>
                    <a:ext uri="{9D8B030D-6E8A-4147-A177-3AD203B41FA5}">
                      <a16:colId xmlns:a16="http://schemas.microsoft.com/office/drawing/2014/main" val="2272309050"/>
                    </a:ext>
                  </a:extLst>
                </a:gridCol>
                <a:gridCol w="638824">
                  <a:extLst>
                    <a:ext uri="{9D8B030D-6E8A-4147-A177-3AD203B41FA5}">
                      <a16:colId xmlns:a16="http://schemas.microsoft.com/office/drawing/2014/main" val="498086643"/>
                    </a:ext>
                  </a:extLst>
                </a:gridCol>
              </a:tblGrid>
              <a:tr h="53173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구   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내        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  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517063"/>
                  </a:ext>
                </a:extLst>
              </a:tr>
              <a:tr h="41805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집배센터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분류장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지원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네트워크</a:t>
                      </a:r>
                      <a:b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운영팀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035905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BDCA13-6524-8CBE-C5F3-0B0E7C402706}"/>
              </a:ext>
            </a:extLst>
          </p:cNvPr>
          <p:cNvSpPr txBox="1"/>
          <p:nvPr/>
        </p:nvSpPr>
        <p:spPr>
          <a:xfrm>
            <a:off x="729923" y="278404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본사 운영 및 영업관련 건의사항 </a:t>
            </a:r>
          </a:p>
        </p:txBody>
      </p:sp>
      <p:graphicFrame>
        <p:nvGraphicFramePr>
          <p:cNvPr id="7" name="개체 6">
            <a:extLst>
              <a:ext uri="{FF2B5EF4-FFF2-40B4-BE49-F238E27FC236}">
                <a16:creationId xmlns:a16="http://schemas.microsoft.com/office/drawing/2014/main" id="{B39D0EE9-16CF-9095-E207-0ADE365264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18472" y="2372375"/>
          <a:ext cx="6723928" cy="3843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124700" imgH="3181350" progId="Excel.Sheet.12">
                  <p:embed/>
                </p:oleObj>
              </mc:Choice>
              <mc:Fallback>
                <p:oleObj name="Worksheet" r:id="rId2" imgW="7124700" imgH="3181350" progId="Excel.Sheet.12">
                  <p:embed/>
                  <p:pic>
                    <p:nvPicPr>
                      <p:cNvPr id="7" name="개체 6">
                        <a:extLst>
                          <a:ext uri="{FF2B5EF4-FFF2-40B4-BE49-F238E27FC236}">
                            <a16:creationId xmlns:a16="http://schemas.microsoft.com/office/drawing/2014/main" id="{B39D0EE9-16CF-9095-E207-0ADE365264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18472" y="2372375"/>
                        <a:ext cx="6723928" cy="3843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8488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07763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36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E3EBA-6CDC-AD00-AE1D-834F6B1A7634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chemeClr val="bg2">
                    <a:lumMod val="50000"/>
                  </a:schemeClr>
                </a:solidFill>
                <a:effectLst/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건의  및 개선 요청사항</a:t>
            </a:r>
            <a:endParaRPr lang="ko-KR" altLang="ko-KR" sz="212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8EE448D-5834-3F8D-FA3E-7041E099B875}"/>
              </a:ext>
            </a:extLst>
          </p:cNvPr>
          <p:cNvGraphicFramePr>
            <a:graphicFrameLocks noGrp="1"/>
          </p:cNvGraphicFramePr>
          <p:nvPr/>
        </p:nvGraphicFramePr>
        <p:xfrm>
          <a:off x="862796" y="1739922"/>
          <a:ext cx="8966200" cy="4712284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471302850"/>
                    </a:ext>
                  </a:extLst>
                </a:gridCol>
                <a:gridCol w="7006576">
                  <a:extLst>
                    <a:ext uri="{9D8B030D-6E8A-4147-A177-3AD203B41FA5}">
                      <a16:colId xmlns:a16="http://schemas.microsoft.com/office/drawing/2014/main" val="2272309050"/>
                    </a:ext>
                  </a:extLst>
                </a:gridCol>
                <a:gridCol w="638824">
                  <a:extLst>
                    <a:ext uri="{9D8B030D-6E8A-4147-A177-3AD203B41FA5}">
                      <a16:colId xmlns:a16="http://schemas.microsoft.com/office/drawing/2014/main" val="498086643"/>
                    </a:ext>
                  </a:extLst>
                </a:gridCol>
              </a:tblGrid>
              <a:tr h="53173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구   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내        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  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517063"/>
                  </a:ext>
                </a:extLst>
              </a:tr>
              <a:tr h="41805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셔틀차량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타임</a:t>
                      </a: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table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관리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네트워크</a:t>
                      </a:r>
                      <a:b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운영팀</a:t>
                      </a:r>
                      <a:b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0359056"/>
                  </a:ext>
                </a:extLst>
              </a:tr>
            </a:tbl>
          </a:graphicData>
        </a:graphic>
      </p:graphicFrame>
      <p:pic>
        <p:nvPicPr>
          <p:cNvPr id="7" name="그림 6">
            <a:extLst>
              <a:ext uri="{FF2B5EF4-FFF2-40B4-BE49-F238E27FC236}">
                <a16:creationId xmlns:a16="http://schemas.microsoft.com/office/drawing/2014/main" id="{6017030F-68AE-B835-D39C-D4C54089D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54" y="2858204"/>
            <a:ext cx="6594764" cy="2800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F3FDE-1689-A73F-63FA-31DAD9EB90D7}"/>
              </a:ext>
            </a:extLst>
          </p:cNvPr>
          <p:cNvSpPr txBox="1"/>
          <p:nvPr/>
        </p:nvSpPr>
        <p:spPr>
          <a:xfrm>
            <a:off x="729923" y="278404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본사 운영 및 영업관련 건의사항 </a:t>
            </a:r>
          </a:p>
        </p:txBody>
      </p:sp>
    </p:spTree>
    <p:extLst>
      <p:ext uri="{BB962C8B-B14F-4D97-AF65-F5344CB8AC3E}">
        <p14:creationId xmlns:p14="http://schemas.microsoft.com/office/powerpoint/2010/main" val="180809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07763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37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E3EBA-6CDC-AD00-AE1D-834F6B1A7634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chemeClr val="bg2">
                    <a:lumMod val="50000"/>
                  </a:schemeClr>
                </a:solidFill>
                <a:effectLst/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건의  및 개선 요청사항</a:t>
            </a:r>
            <a:endParaRPr lang="ko-KR" altLang="ko-KR" sz="212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8EE448D-5834-3F8D-FA3E-7041E099B875}"/>
              </a:ext>
            </a:extLst>
          </p:cNvPr>
          <p:cNvGraphicFramePr>
            <a:graphicFrameLocks noGrp="1"/>
          </p:cNvGraphicFramePr>
          <p:nvPr/>
        </p:nvGraphicFramePr>
        <p:xfrm>
          <a:off x="862796" y="1739922"/>
          <a:ext cx="8966200" cy="4712284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471302850"/>
                    </a:ext>
                  </a:extLst>
                </a:gridCol>
                <a:gridCol w="7006576">
                  <a:extLst>
                    <a:ext uri="{9D8B030D-6E8A-4147-A177-3AD203B41FA5}">
                      <a16:colId xmlns:a16="http://schemas.microsoft.com/office/drawing/2014/main" val="2272309050"/>
                    </a:ext>
                  </a:extLst>
                </a:gridCol>
                <a:gridCol w="638824">
                  <a:extLst>
                    <a:ext uri="{9D8B030D-6E8A-4147-A177-3AD203B41FA5}">
                      <a16:colId xmlns:a16="http://schemas.microsoft.com/office/drawing/2014/main" val="498086643"/>
                    </a:ext>
                  </a:extLst>
                </a:gridCol>
              </a:tblGrid>
              <a:tr h="53173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구   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내        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  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517063"/>
                  </a:ext>
                </a:extLst>
              </a:tr>
              <a:tr h="41805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거래처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단가관리</a:t>
                      </a: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택배기획팀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035905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4A39BD0-30D4-FD59-714C-36EA97E8D5CF}"/>
              </a:ext>
            </a:extLst>
          </p:cNvPr>
          <p:cNvSpPr txBox="1"/>
          <p:nvPr/>
        </p:nvSpPr>
        <p:spPr>
          <a:xfrm>
            <a:off x="729923" y="278404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본사 운영 및 영업관련 건의사항 </a:t>
            </a:r>
          </a:p>
        </p:txBody>
      </p:sp>
      <p:graphicFrame>
        <p:nvGraphicFramePr>
          <p:cNvPr id="10" name="개체 9">
            <a:extLst>
              <a:ext uri="{FF2B5EF4-FFF2-40B4-BE49-F238E27FC236}">
                <a16:creationId xmlns:a16="http://schemas.microsoft.com/office/drawing/2014/main" id="{5D28A8D4-2BE4-FD02-6EE6-C796BF5E94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92363" y="2372375"/>
          <a:ext cx="6640801" cy="399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124700" imgH="3676650" progId="Excel.Sheet.12">
                  <p:embed/>
                </p:oleObj>
              </mc:Choice>
              <mc:Fallback>
                <p:oleObj name="Worksheet" r:id="rId2" imgW="7124700" imgH="3676650" progId="Excel.Sheet.12">
                  <p:embed/>
                  <p:pic>
                    <p:nvPicPr>
                      <p:cNvPr id="10" name="개체 9">
                        <a:extLst>
                          <a:ext uri="{FF2B5EF4-FFF2-40B4-BE49-F238E27FC236}">
                            <a16:creationId xmlns:a16="http://schemas.microsoft.com/office/drawing/2014/main" id="{5D28A8D4-2BE4-FD02-6EE6-C796BF5E94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92363" y="2372375"/>
                        <a:ext cx="6640801" cy="3991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991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3D44-9BF2-F071-18ED-065AB4C39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843A9E3-52B2-3366-A769-FDB14415DAD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617BFB-4B2A-E979-2837-D8216B3C0584}"/>
              </a:ext>
            </a:extLst>
          </p:cNvPr>
          <p:cNvSpPr/>
          <p:nvPr/>
        </p:nvSpPr>
        <p:spPr>
          <a:xfrm>
            <a:off x="295222" y="407763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800" b="1" i="0" u="sng" strike="noStrike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전국대리점협의회 회원 현황표</a:t>
            </a:r>
            <a:r>
              <a:rPr lang="ko-KR" altLang="en-US" sz="1600" dirty="0"/>
              <a:t> </a:t>
            </a:r>
            <a:endParaRPr lang="ko-KR" altLang="en-US" sz="1579" dirty="0">
              <a:solidFill>
                <a:schemeClr val="tx1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0ED689-F824-0DA3-F6AD-FAEB49474B25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6AEF193-B00D-D73D-9B8F-73BDA0ACA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38</a:t>
            </a:fld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2E3EBA-6CDC-AD00-AE1D-834F6B1A7634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chemeClr val="bg2">
                    <a:lumMod val="50000"/>
                  </a:schemeClr>
                </a:solidFill>
                <a:effectLst/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건의  및 개선 요청사항</a:t>
            </a:r>
            <a:endParaRPr lang="ko-KR" altLang="ko-KR" sz="212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8EE448D-5834-3F8D-FA3E-7041E099B875}"/>
              </a:ext>
            </a:extLst>
          </p:cNvPr>
          <p:cNvGraphicFramePr>
            <a:graphicFrameLocks noGrp="1"/>
          </p:cNvGraphicFramePr>
          <p:nvPr/>
        </p:nvGraphicFramePr>
        <p:xfrm>
          <a:off x="862796" y="1739922"/>
          <a:ext cx="8966200" cy="4712284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471302850"/>
                    </a:ext>
                  </a:extLst>
                </a:gridCol>
                <a:gridCol w="7006576">
                  <a:extLst>
                    <a:ext uri="{9D8B030D-6E8A-4147-A177-3AD203B41FA5}">
                      <a16:colId xmlns:a16="http://schemas.microsoft.com/office/drawing/2014/main" val="2272309050"/>
                    </a:ext>
                  </a:extLst>
                </a:gridCol>
                <a:gridCol w="638824">
                  <a:extLst>
                    <a:ext uri="{9D8B030D-6E8A-4147-A177-3AD203B41FA5}">
                      <a16:colId xmlns:a16="http://schemas.microsoft.com/office/drawing/2014/main" val="498086643"/>
                    </a:ext>
                  </a:extLst>
                </a:gridCol>
              </a:tblGrid>
              <a:tr h="53173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구   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내        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  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517063"/>
                  </a:ext>
                </a:extLst>
              </a:tr>
              <a:tr h="418054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화물사고</a:t>
                      </a:r>
                      <a:b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endParaRPr lang="en-US" altLang="ko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b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고객지원팀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택배영업팀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035905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4A39BD0-30D4-FD59-714C-36EA97E8D5CF}"/>
              </a:ext>
            </a:extLst>
          </p:cNvPr>
          <p:cNvSpPr txBox="1"/>
          <p:nvPr/>
        </p:nvSpPr>
        <p:spPr>
          <a:xfrm>
            <a:off x="729923" y="278404"/>
            <a:ext cx="5627831" cy="761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400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본사 운영 및 영업관련 건의사항 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87FBA43-3312-DE42-FDEF-589EF5187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145" y="2372375"/>
            <a:ext cx="6742546" cy="395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53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2" y="293575"/>
            <a:ext cx="6524061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159" b="1" dirty="0" err="1">
                <a:solidFill>
                  <a:srgbClr val="FF0000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공로패</a:t>
            </a:r>
            <a:r>
              <a:rPr lang="ko-KR" altLang="en-US" sz="2159" b="1" dirty="0">
                <a:solidFill>
                  <a:srgbClr val="FF0000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 전달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rgbClr val="E4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FF0000"/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1358070-6881-9D49-4C20-1F3D5E0C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39</a:t>
            </a:fld>
            <a:endParaRPr lang="ko-KR" altLang="en-US"/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F30A640E-AE68-D1B8-942B-2EE0338F63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435008"/>
              </p:ext>
            </p:extLst>
          </p:nvPr>
        </p:nvGraphicFramePr>
        <p:xfrm>
          <a:off x="1126837" y="1893455"/>
          <a:ext cx="8229600" cy="4498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048375" imgH="4638675" progId="Excel.Sheet.12">
                  <p:embed/>
                </p:oleObj>
              </mc:Choice>
              <mc:Fallback>
                <p:oleObj name="Worksheet" r:id="rId2" imgW="6048375" imgH="46386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26837" y="1893455"/>
                        <a:ext cx="8229600" cy="4498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8418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3" y="262261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협의회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업무 활동 보고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(202.9 ~ 2024.6)</a:t>
            </a:r>
            <a:endParaRPr lang="ko-KR" altLang="en-US" sz="1727" b="1" dirty="0">
              <a:solidFill>
                <a:srgbClr val="646464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F96E8-F0F5-DE6E-8786-477B3E33635B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b="1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한국노총 상생협약식 진행</a:t>
            </a:r>
            <a:r>
              <a:rPr lang="en-US" altLang="ko-KR" sz="2120" b="1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(2023.12.11)</a:t>
            </a:r>
            <a:endParaRPr lang="ko-KR" altLang="ko-KR" sz="2120" b="1" dirty="0">
              <a:solidFill>
                <a:srgbClr val="00B0F0"/>
              </a:solidFill>
              <a:effectLst/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0DACB-A6D7-0A08-57B5-8C51B3B11CDC}"/>
              </a:ext>
            </a:extLst>
          </p:cNvPr>
          <p:cNvSpPr txBox="1"/>
          <p:nvPr/>
        </p:nvSpPr>
        <p:spPr>
          <a:xfrm>
            <a:off x="512572" y="1509807"/>
            <a:ext cx="9180566" cy="5500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일시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2023.12.11(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 11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시  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171450">
              <a:lnSpc>
                <a:spcPts val="2500"/>
              </a:lnSpc>
              <a:buFontTx/>
              <a:buChar char="-"/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참석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서성길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협의회장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이승용부회장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이형구사무국장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한국노총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곽현희부회장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최승환 본부장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서울경기지부 본부장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66700" indent="-266700"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상생협약문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</a:t>
            </a: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E102DF5-A3B0-D3EB-FD79-8776A6F9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4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113F764-A539-5996-F515-A264D2291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075" y="3222441"/>
            <a:ext cx="4391343" cy="364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02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2" y="293575"/>
            <a:ext cx="6524061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159" b="1" dirty="0">
                <a:solidFill>
                  <a:srgbClr val="E62D2D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제 </a:t>
            </a:r>
            <a:r>
              <a:rPr lang="en-US" altLang="ko-KR" sz="2159" b="1" dirty="0">
                <a:solidFill>
                  <a:srgbClr val="E62D2D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14</a:t>
            </a:r>
            <a:r>
              <a:rPr lang="ko-KR" altLang="en-US" sz="2159" b="1" dirty="0">
                <a:solidFill>
                  <a:srgbClr val="E62D2D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선거관리위원회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rgbClr val="DA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FF0000"/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1E94993-B739-D386-6B2B-94FFB27B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40</a:t>
            </a:fld>
            <a:endParaRPr lang="ko-KR" altLang="en-US"/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08DCC8DB-9DF8-B79D-35C0-25860ADA54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168021"/>
              </p:ext>
            </p:extLst>
          </p:nvPr>
        </p:nvGraphicFramePr>
        <p:xfrm>
          <a:off x="1087555" y="1344537"/>
          <a:ext cx="6463537" cy="1463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695825" imgH="2924175" progId="Excel.Sheet.12">
                  <p:embed/>
                </p:oleObj>
              </mc:Choice>
              <mc:Fallback>
                <p:oleObj name="Worksheet" r:id="rId2" imgW="4695825" imgH="29241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7555" y="1344537"/>
                        <a:ext cx="6463537" cy="1463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개체 11">
            <a:extLst>
              <a:ext uri="{FF2B5EF4-FFF2-40B4-BE49-F238E27FC236}">
                <a16:creationId xmlns:a16="http://schemas.microsoft.com/office/drawing/2014/main" id="{E8A9A729-24BB-331E-DA4E-B86CFF569F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081522"/>
              </p:ext>
            </p:extLst>
          </p:nvPr>
        </p:nvGraphicFramePr>
        <p:xfrm>
          <a:off x="1007418" y="3177309"/>
          <a:ext cx="7185237" cy="3629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543675" imgH="4343400" progId="Excel.Sheet.12">
                  <p:embed/>
                </p:oleObj>
              </mc:Choice>
              <mc:Fallback>
                <p:oleObj name="Worksheet" r:id="rId4" imgW="6543675" imgH="4343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7418" y="3177309"/>
                        <a:ext cx="7185237" cy="3629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2212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2" y="293575"/>
            <a:ext cx="6524061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159" b="1" dirty="0">
                <a:solidFill>
                  <a:srgbClr val="E62D2D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제 </a:t>
            </a:r>
            <a:r>
              <a:rPr lang="en-US" altLang="ko-KR" sz="2159" b="1" dirty="0">
                <a:solidFill>
                  <a:srgbClr val="E62D2D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14</a:t>
            </a:r>
            <a:r>
              <a:rPr lang="ko-KR" altLang="en-US" sz="2159" b="1" dirty="0">
                <a:solidFill>
                  <a:srgbClr val="E62D2D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선거관리위원회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rgbClr val="DA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FF0000"/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0F727DD-19CC-060D-A297-9294E8D6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41</a:t>
            </a:fld>
            <a:endParaRPr lang="ko-KR" altLang="en-US"/>
          </a:p>
        </p:txBody>
      </p:sp>
      <p:graphicFrame>
        <p:nvGraphicFramePr>
          <p:cNvPr id="6" name="개체 5">
            <a:extLst>
              <a:ext uri="{FF2B5EF4-FFF2-40B4-BE49-F238E27FC236}">
                <a16:creationId xmlns:a16="http://schemas.microsoft.com/office/drawing/2014/main" id="{48514B3B-7660-CF3A-AD76-6133B7B8A5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090985"/>
              </p:ext>
            </p:extLst>
          </p:nvPr>
        </p:nvGraphicFramePr>
        <p:xfrm>
          <a:off x="1040968" y="1531331"/>
          <a:ext cx="5055032" cy="4056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876800" imgH="3086100" progId="Excel.Sheet.12">
                  <p:embed/>
                </p:oleObj>
              </mc:Choice>
              <mc:Fallback>
                <p:oleObj name="Worksheet" r:id="rId2" imgW="4876800" imgH="3086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0968" y="1531331"/>
                        <a:ext cx="5055032" cy="4056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3155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2" y="293575"/>
            <a:ext cx="6524061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159" b="1" dirty="0">
                <a:solidFill>
                  <a:srgbClr val="E62D2D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제 </a:t>
            </a:r>
            <a:r>
              <a:rPr lang="en-US" altLang="ko-KR" sz="2159" b="1" dirty="0">
                <a:solidFill>
                  <a:srgbClr val="E62D2D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14</a:t>
            </a:r>
            <a:r>
              <a:rPr lang="ko-KR" altLang="en-US" sz="2159" b="1" dirty="0">
                <a:solidFill>
                  <a:srgbClr val="E62D2D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선거관리위원회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rgbClr val="DA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FF0000"/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0F727DD-19CC-060D-A297-9294E8D6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42</a:t>
            </a:fld>
            <a:endParaRPr lang="ko-KR" altLang="en-US"/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658BC163-F177-D6A7-8EFE-FB4965767D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297308"/>
              </p:ext>
            </p:extLst>
          </p:nvPr>
        </p:nvGraphicFramePr>
        <p:xfrm>
          <a:off x="1553551" y="1530239"/>
          <a:ext cx="5789357" cy="470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876800" imgH="5086350" progId="Excel.Sheet.12">
                  <p:embed/>
                </p:oleObj>
              </mc:Choice>
              <mc:Fallback>
                <p:oleObj name="Worksheet" r:id="rId2" imgW="4876800" imgH="50863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53551" y="1530239"/>
                        <a:ext cx="5789357" cy="4704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8432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1095734" y="3138660"/>
            <a:ext cx="8500321" cy="80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476"/>
              </a:lnSpc>
            </a:pPr>
            <a:r>
              <a:rPr lang="ko-KR" alt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제 </a:t>
            </a:r>
            <a:r>
              <a:rPr lang="en-US" altLang="ko-KR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14</a:t>
            </a:r>
            <a:r>
              <a:rPr lang="ko-KR" alt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</a:t>
            </a:r>
            <a:r>
              <a:rPr lang="ko-KR" altLang="en-US" sz="4800" b="1" dirty="0">
                <a:solidFill>
                  <a:srgbClr val="FF0000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협의회장</a:t>
            </a:r>
            <a:r>
              <a:rPr lang="ko-KR" alt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 및 </a:t>
            </a:r>
            <a:r>
              <a:rPr lang="ko-KR" altLang="en-US" sz="4800" b="1" dirty="0">
                <a:solidFill>
                  <a:srgbClr val="FF0000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감사</a:t>
            </a:r>
            <a:r>
              <a:rPr lang="ko-KR" alt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 선출</a:t>
            </a:r>
            <a:endParaRPr lang="en-US" altLang="ko-KR" sz="4800" b="1" dirty="0">
              <a:solidFill>
                <a:srgbClr val="DB2B2B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E786D7D-0B42-A09F-8650-0B1D0C4D1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678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-104236"/>
            <a:ext cx="10691813" cy="3884076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2" y="293575"/>
            <a:ext cx="6524061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159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회칙 및 선거관리규정 주요 </a:t>
            </a:r>
            <a:r>
              <a:rPr lang="ko-KR" altLang="en-US" sz="2159" b="1" dirty="0">
                <a:solidFill>
                  <a:srgbClr val="DB2B2B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개정안</a:t>
            </a:r>
            <a:endParaRPr lang="en-US" altLang="ko-KR" sz="2159" b="1" dirty="0">
              <a:solidFill>
                <a:srgbClr val="DB2B2B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rgbClr val="E4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04096-0B82-F7FB-95F6-C784662011A1}"/>
              </a:ext>
            </a:extLst>
          </p:cNvPr>
          <p:cNvSpPr txBox="1"/>
          <p:nvPr/>
        </p:nvSpPr>
        <p:spPr>
          <a:xfrm>
            <a:off x="729923" y="1281527"/>
            <a:ext cx="5552977" cy="41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115" dirty="0">
                <a:solidFill>
                  <a:srgbClr val="E62D2D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선거관리규정 개정안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FA46FA5-A75C-79F5-A016-BAB186C9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44</a:t>
            </a:fld>
            <a:endParaRPr lang="ko-KR" altLang="en-US"/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A22E7348-E98A-8229-090F-A623FBEF7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099676"/>
              </p:ext>
            </p:extLst>
          </p:nvPr>
        </p:nvGraphicFramePr>
        <p:xfrm>
          <a:off x="773906" y="1810327"/>
          <a:ext cx="9144000" cy="4728149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58993938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4443980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3882654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4335401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91082179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7904552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9875504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1906043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9834003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36773211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5741307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578889673"/>
                    </a:ext>
                  </a:extLst>
                </a:gridCol>
              </a:tblGrid>
              <a:tr h="34231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14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 </a:t>
                      </a:r>
                      <a:r>
                        <a:rPr lang="en-US" altLang="ko-KR" sz="14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4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 </a:t>
                      </a:r>
                      <a:r>
                        <a:rPr lang="en-US" altLang="ko-KR" sz="14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선거인</a:t>
                      </a:r>
                      <a:r>
                        <a:rPr lang="en-US" altLang="ko-KR" sz="14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4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596551"/>
                  </a:ext>
                </a:extLst>
              </a:tr>
              <a:tr h="342315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</a:t>
                      </a:r>
                      <a:r>
                        <a:rPr lang="en-US" altLang="ko-KR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 </a:t>
                      </a:r>
                      <a:r>
                        <a:rPr lang="ko-KR" altLang="en-US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본 규정의 선거인이라 함은 회칙 제</a:t>
                      </a:r>
                      <a:r>
                        <a:rPr lang="en-US" altLang="ko-KR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28</a:t>
                      </a:r>
                      <a:r>
                        <a:rPr lang="ko-KR" altLang="en-US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r>
                        <a:rPr lang="en-US" altLang="ko-KR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회비</a:t>
                      </a:r>
                      <a:r>
                        <a:rPr lang="en-US" altLang="ko-KR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 의거 협의회 임원진</a:t>
                      </a:r>
                      <a:r>
                        <a:rPr lang="en-US" altLang="ko-KR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회장</a:t>
                      </a:r>
                      <a:r>
                        <a:rPr lang="en-US" altLang="ko-KR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전임회장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6425168"/>
                  </a:ext>
                </a:extLst>
              </a:tr>
              <a:tr h="342315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감사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국장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상임부회장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비상임부회장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지부부회장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지역이사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자문위원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으로 한다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88551"/>
                  </a:ext>
                </a:extLst>
              </a:tr>
              <a:tr h="385022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상임부회장 ［삭제 ］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조도 해당됨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algn="l" fontAlgn="ctr"/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&lt;</a:t>
                      </a:r>
                      <a:r>
                        <a:rPr lang="ko-KR" alt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상임부회장의 경우 지부부회장과 겹치는 부분 선거인 조정</a:t>
                      </a:r>
                      <a:r>
                        <a:rPr lang="en-US" altLang="ko-K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&gt;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976195"/>
                  </a:ext>
                </a:extLst>
              </a:tr>
              <a:tr h="342315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본 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 선거인 선정기준은 현임직에 있는 회장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전임회장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감사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국장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자문위원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비상임부회장으로 하고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642952"/>
                  </a:ext>
                </a:extLst>
              </a:tr>
              <a:tr h="342315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각 지부 부회장 및 지역이사는 선출된 차기 임원으로 한다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［신설］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315327"/>
                  </a:ext>
                </a:extLst>
              </a:tr>
              <a:tr h="385104"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146434"/>
                  </a:ext>
                </a:extLst>
              </a:tr>
              <a:tr h="374408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14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 </a:t>
                      </a:r>
                      <a:r>
                        <a:rPr lang="en-US" altLang="ko-KR" sz="14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4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 후보자 등록 및 사퇴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237003"/>
                  </a:ext>
                </a:extLst>
              </a:tr>
              <a:tr h="37440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 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등록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184339"/>
                  </a:ext>
                </a:extLst>
              </a:tr>
              <a:tr h="374408">
                <a:tc gridSpan="12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    </a:t>
                      </a:r>
                      <a:r>
                        <a:rPr lang="en-US" altLang="ko-KR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6. </a:t>
                      </a:r>
                      <a:r>
                        <a:rPr lang="ko-KR" altLang="en-US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회장에 입후보하는 자는 후보자 등록과 동시에 사퇴서</a:t>
                      </a:r>
                      <a:r>
                        <a:rPr lang="en-US" altLang="ko-KR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(</a:t>
                      </a:r>
                      <a:r>
                        <a:rPr lang="ko-KR" altLang="en-US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선관위 서식 제</a:t>
                      </a:r>
                      <a:r>
                        <a:rPr lang="en-US" altLang="ko-KR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7</a:t>
                      </a:r>
                      <a:r>
                        <a:rPr lang="ko-KR" altLang="en-US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호</a:t>
                      </a:r>
                      <a:r>
                        <a:rPr lang="en-US" altLang="ko-KR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)</a:t>
                      </a:r>
                      <a:r>
                        <a:rPr lang="ko-KR" altLang="en-US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를 제출하여야 후보등록을 할 수 있다</a:t>
                      </a:r>
                      <a:r>
                        <a:rPr lang="en-US" altLang="ko-KR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. </a:t>
                      </a:r>
                      <a:r>
                        <a:rPr lang="ko-KR" altLang="en-US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현직 회장이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556588"/>
                  </a:ext>
                </a:extLst>
              </a:tr>
              <a:tr h="374408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        회장 후보로 등록할 경우 직무는 자동으로 정지되며</a:t>
                      </a:r>
                      <a:r>
                        <a:rPr lang="en-US" altLang="ko-KR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, </a:t>
                      </a:r>
                      <a:r>
                        <a:rPr lang="ko-KR" altLang="en-US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상임 부회장이 회장 직무를 대행한다</a:t>
                      </a:r>
                      <a:r>
                        <a:rPr lang="en-US" altLang="ko-KR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580530"/>
                  </a:ext>
                </a:extLst>
              </a:tr>
              <a:tr h="37440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        단</a:t>
                      </a:r>
                      <a:r>
                        <a:rPr lang="en-US" altLang="ko-KR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, </a:t>
                      </a:r>
                      <a:r>
                        <a:rPr lang="ko-KR" altLang="en-US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현직 회장이 단독 출마하는 경우 임기는 보장한다</a:t>
                      </a:r>
                      <a:r>
                        <a:rPr lang="en-US" altLang="ko-KR" sz="1200" b="1" i="0" u="none" strike="noStrike"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489529"/>
                  </a:ext>
                </a:extLst>
              </a:tr>
              <a:tr h="374408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        단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,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현직 회장이 단독 출마하는 경우 직무 및 임기는 보장하며 사퇴서 제출 의무는 없다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.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Malgun Gothic Semilight" panose="020B0502040204020203" pitchFamily="50" charset="-127"/>
                          <a:ea typeface="Malgun Gothic Semilight" panose="020B0502040204020203" pitchFamily="50" charset="-127"/>
                        </a:rPr>
                        <a:t>［추가］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938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479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2" y="293575"/>
            <a:ext cx="6524061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159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회칙 및 선거관리규정 주요 </a:t>
            </a:r>
            <a:r>
              <a:rPr lang="ko-KR" altLang="en-US" sz="2159" b="1" dirty="0">
                <a:solidFill>
                  <a:srgbClr val="DB2B2B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개정안</a:t>
            </a:r>
            <a:endParaRPr lang="en-US" altLang="ko-KR" sz="2159" b="1" dirty="0">
              <a:solidFill>
                <a:srgbClr val="DB2B2B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rgbClr val="E4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04096-0B82-F7FB-95F6-C784662011A1}"/>
              </a:ext>
            </a:extLst>
          </p:cNvPr>
          <p:cNvSpPr txBox="1"/>
          <p:nvPr/>
        </p:nvSpPr>
        <p:spPr>
          <a:xfrm>
            <a:off x="729923" y="1281527"/>
            <a:ext cx="5552977" cy="41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115" dirty="0">
                <a:solidFill>
                  <a:srgbClr val="E62D2D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선거관리규정 개정안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C0E1F1-AC1C-8AF9-8AC9-D9DD15B64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45</a:t>
            </a:fld>
            <a:endParaRPr lang="ko-KR" altLang="en-US"/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C2675870-E2AA-05DB-A5C5-70EE9713CB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178676"/>
              </p:ext>
            </p:extLst>
          </p:nvPr>
        </p:nvGraphicFramePr>
        <p:xfrm>
          <a:off x="646545" y="2087418"/>
          <a:ext cx="9271361" cy="4190733"/>
        </p:xfrm>
        <a:graphic>
          <a:graphicData uri="http://schemas.openxmlformats.org/drawingml/2006/table">
            <a:tbl>
              <a:tblPr/>
              <a:tblGrid>
                <a:gridCol w="889361">
                  <a:extLst>
                    <a:ext uri="{9D8B030D-6E8A-4147-A177-3AD203B41FA5}">
                      <a16:colId xmlns:a16="http://schemas.microsoft.com/office/drawing/2014/main" val="35801252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0004225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99995156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0897732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25163867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06387866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2254087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71114237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412282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9968523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86550002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797870829"/>
                    </a:ext>
                  </a:extLst>
                </a:gridCol>
              </a:tblGrid>
              <a:tr h="46563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16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직접 </a:t>
                      </a:r>
                      <a:r>
                        <a:rPr lang="ko-KR" altLang="en-US" sz="1600" b="1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선거안</a:t>
                      </a:r>
                      <a:r>
                        <a:rPr lang="ko-KR" altLang="en-US" sz="16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신설 관련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607223"/>
                  </a:ext>
                </a:extLst>
              </a:tr>
              <a:tr h="46563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회칙 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 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246032"/>
                  </a:ext>
                </a:extLst>
              </a:tr>
              <a:tr h="46563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회장 및 감사 선임방법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0443077"/>
                  </a:ext>
                </a:extLst>
              </a:tr>
              <a:tr h="465637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현재 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임원진 대상의 간접투표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461361"/>
                  </a:ext>
                </a:extLst>
              </a:tr>
              <a:tr h="465637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신설안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1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817155"/>
                  </a:ext>
                </a:extLst>
              </a:tr>
              <a:tr h="46563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1) </a:t>
                      </a:r>
                      <a:r>
                        <a:rPr lang="ko-KR" altLang="en-US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직선제 개정 투표</a:t>
                      </a:r>
                      <a:br>
                        <a:rPr lang="en-US" altLang="ko-KR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(</a:t>
                      </a:r>
                      <a:r>
                        <a:rPr lang="ko-KR" altLang="en-US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회원사 직접투표</a:t>
                      </a:r>
                      <a:r>
                        <a:rPr lang="en-US" altLang="ko-KR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200" b="1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1147204"/>
                  </a:ext>
                </a:extLst>
              </a:tr>
              <a:tr h="465637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2) 14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 </a:t>
                      </a:r>
                      <a:r>
                        <a:rPr lang="ko-KR" altLang="en-US" sz="12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출범후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월중에 회장단</a:t>
                      </a:r>
                      <a:r>
                        <a:rPr lang="en-US" altLang="ko-K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선관위 회의를 통한 전 회원사 전자투표 실시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4239587"/>
                  </a:ext>
                </a:extLst>
              </a:tr>
              <a:tr h="465637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3) 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직선제 투표 결과에 따라 </a:t>
                      </a:r>
                      <a:r>
                        <a:rPr lang="en-US" altLang="ko-KR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200" b="1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 전국이사회에서 회칙 및 선거관리위원회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853398"/>
                  </a:ext>
                </a:extLst>
              </a:tr>
              <a:tr h="46563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ko-KR" altLang="en-US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 </a:t>
                      </a:r>
                      <a:r>
                        <a:rPr lang="ko-KR" altLang="en-US" sz="1200" b="1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규졍</a:t>
                      </a:r>
                      <a:r>
                        <a:rPr lang="ko-KR" altLang="en-US" sz="1200" b="1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개정 예정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2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545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516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2" y="293575"/>
            <a:ext cx="6524061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159" b="1" dirty="0" err="1">
                <a:solidFill>
                  <a:srgbClr val="D92B2B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롯데택배</a:t>
            </a:r>
            <a:r>
              <a:rPr lang="ko-KR" altLang="en-US" sz="2159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전국대리점협의회</a:t>
            </a:r>
            <a:r>
              <a:rPr lang="ko-KR" altLang="en-US" sz="2159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 </a:t>
            </a:r>
            <a:r>
              <a:rPr lang="en-US" altLang="ko-KR" sz="2159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14</a:t>
            </a:r>
            <a:r>
              <a:rPr lang="ko-KR" altLang="en-US" sz="2159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예산안 심의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rgbClr val="E4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FF0000"/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9C484B1-8ED1-F723-A2F7-65909158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46</a:t>
            </a:fld>
            <a:endParaRPr lang="ko-KR" altLang="en-US"/>
          </a:p>
        </p:txBody>
      </p:sp>
      <p:graphicFrame>
        <p:nvGraphicFramePr>
          <p:cNvPr id="4" name="개체 3">
            <a:extLst>
              <a:ext uri="{FF2B5EF4-FFF2-40B4-BE49-F238E27FC236}">
                <a16:creationId xmlns:a16="http://schemas.microsoft.com/office/drawing/2014/main" id="{C916210C-EFE7-A161-61C4-4254A3167E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949885"/>
              </p:ext>
            </p:extLst>
          </p:nvPr>
        </p:nvGraphicFramePr>
        <p:xfrm>
          <a:off x="609600" y="1145309"/>
          <a:ext cx="9439563" cy="570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5725775" imgH="9248775" progId="Excel.Sheet.12">
                  <p:embed/>
                </p:oleObj>
              </mc:Choice>
              <mc:Fallback>
                <p:oleObj name="Worksheet" r:id="rId2" imgW="15725775" imgH="92487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" y="1145309"/>
                        <a:ext cx="9439563" cy="570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9897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2" y="467645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2" y="293575"/>
            <a:ext cx="6524061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159" b="1" dirty="0" err="1">
                <a:solidFill>
                  <a:srgbClr val="D92B2B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롯데택배</a:t>
            </a:r>
            <a:r>
              <a:rPr lang="ko-KR" altLang="en-US" sz="2159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전국대리점협의회</a:t>
            </a:r>
            <a:r>
              <a:rPr lang="ko-KR" altLang="en-US" sz="2159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 </a:t>
            </a:r>
            <a:r>
              <a:rPr lang="en-US" altLang="ko-KR" sz="2159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14</a:t>
            </a:r>
            <a:r>
              <a:rPr lang="ko-KR" altLang="en-US" sz="2159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예산안 심의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rgbClr val="E4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FF0000"/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104254D-0EFA-83F8-A2F0-08AAAB83F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47</a:t>
            </a:fld>
            <a:endParaRPr lang="ko-KR" altLang="en-US"/>
          </a:p>
        </p:txBody>
      </p:sp>
      <p:graphicFrame>
        <p:nvGraphicFramePr>
          <p:cNvPr id="3" name="개체 2">
            <a:extLst>
              <a:ext uri="{FF2B5EF4-FFF2-40B4-BE49-F238E27FC236}">
                <a16:creationId xmlns:a16="http://schemas.microsoft.com/office/drawing/2014/main" id="{4BCD9F3F-AB83-1551-BD9E-242F1D9175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096252"/>
              </p:ext>
            </p:extLst>
          </p:nvPr>
        </p:nvGraphicFramePr>
        <p:xfrm>
          <a:off x="563418" y="1225031"/>
          <a:ext cx="9393333" cy="5439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5725775" imgH="9725025" progId="Excel.Sheet.12">
                  <p:embed/>
                </p:oleObj>
              </mc:Choice>
              <mc:Fallback>
                <p:oleObj name="Worksheet" r:id="rId2" imgW="15725775" imgH="97250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3418" y="1225031"/>
                        <a:ext cx="9393333" cy="5439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589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2" y="293575"/>
            <a:ext cx="6524061" cy="757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2159" b="1" dirty="0" err="1">
                <a:solidFill>
                  <a:srgbClr val="D92B2B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롯데택배</a:t>
            </a:r>
            <a:r>
              <a:rPr lang="ko-KR" altLang="en-US" sz="2159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전국대리점협의회</a:t>
            </a:r>
            <a:r>
              <a:rPr lang="ko-KR" altLang="en-US" sz="2159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 </a:t>
            </a:r>
            <a:r>
              <a:rPr lang="en-US" altLang="ko-KR" sz="2159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14</a:t>
            </a:r>
            <a:r>
              <a:rPr lang="ko-KR" altLang="en-US" sz="2159" b="1" dirty="0">
                <a:solidFill>
                  <a:schemeClr val="tx1">
                    <a:lumMod val="65000"/>
                    <a:lumOff val="35000"/>
                  </a:schemeClr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예산안 심의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rgbClr val="E42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CAFF96-0917-2AB3-EDAF-DDF0110DEFC2}"/>
              </a:ext>
            </a:extLst>
          </p:cNvPr>
          <p:cNvSpPr txBox="1"/>
          <p:nvPr/>
        </p:nvSpPr>
        <p:spPr>
          <a:xfrm>
            <a:off x="6609758" y="991820"/>
            <a:ext cx="3786811" cy="547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727" dirty="0">
                <a:solidFill>
                  <a:srgbClr val="EE2F2F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예산안 주요 내용</a:t>
            </a:r>
            <a:endParaRPr lang="en-US" altLang="ko-KR" sz="1727" dirty="0">
              <a:solidFill>
                <a:srgbClr val="EE2F2F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>
              <a:lnSpc>
                <a:spcPct val="150000"/>
              </a:lnSpc>
            </a:pP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33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1. </a:t>
            </a:r>
            <a:r>
              <a:rPr lang="ko-KR" altLang="en-US" sz="1133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회비 수입 </a:t>
            </a:r>
            <a:endParaRPr lang="en-US" altLang="ko-KR" sz="1133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marL="246728" indent="-246728">
              <a:lnSpc>
                <a:spcPct val="150000"/>
              </a:lnSpc>
              <a:buAutoNum type="arabicParenR"/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740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개 회원사 가입 기준 적용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246728" indent="-246728">
              <a:lnSpc>
                <a:spcPct val="150000"/>
              </a:lnSpc>
              <a:buAutoNum type="arabicParenR"/>
            </a:pPr>
            <a:r>
              <a:rPr lang="ko-KR" altLang="en-US" sz="971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상조회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지원금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-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회원사 당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만원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917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만원 수준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-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사무국 임대료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781,000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- </a:t>
            </a:r>
            <a:r>
              <a:rPr lang="ko-KR" altLang="en-US" sz="971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노무법인콜센터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1,100,000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33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2. </a:t>
            </a:r>
            <a:r>
              <a:rPr lang="ko-KR" altLang="en-US" sz="1133" dirty="0"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회비 지출</a:t>
            </a:r>
            <a:endParaRPr lang="en-US" altLang="ko-KR" sz="1133" dirty="0"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marL="246728" indent="-246728">
              <a:lnSpc>
                <a:spcPct val="150000"/>
              </a:lnSpc>
              <a:buAutoNum type="arabicParenR"/>
            </a:pP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사무국 운영비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-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500,000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원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/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비품 구입 등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2)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지역회비 증가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회원사 증가에 따른 회비 증가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3)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경조사비 증액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회원사 증가에 따른 경조사비 증가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4)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교통비 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지역 대리점 방문 등 지역 출장 증가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5)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업무추진비 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본사 회의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노조 회의 등 대외활동 증가에 따른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              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업무추진비 사용처 발생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6)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정기 감사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3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개월마다 정기 감사에 따른 비용 발생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7)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전국이사회의 비용 증액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임원진 정족 수 증가에 따른 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                          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회의 비용 증가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8)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회장단회의 비용 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본사 간담회 등 회의 수 증가에 따른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                      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회장단회의 횟수 증가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9)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기타 예비비 </a:t>
            </a:r>
            <a:r>
              <a:rPr lang="en-US" altLang="ko-KR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기타비용 </a:t>
            </a:r>
            <a:r>
              <a:rPr lang="ko-KR" altLang="en-US" sz="971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증가에따른</a:t>
            </a:r>
            <a:r>
              <a:rPr lang="ko-KR" altLang="en-US" sz="971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971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에산조정</a:t>
            </a:r>
            <a:endParaRPr lang="en-US" altLang="ko-KR" sz="971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EB2CB35-E25C-7AB4-1D07-DB5FC72B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48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F61BF6A-2567-5293-9418-68EF5B3A8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23" y="1088577"/>
            <a:ext cx="5584594" cy="58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13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</p:spTree>
    <p:extLst>
      <p:ext uri="{BB962C8B-B14F-4D97-AF65-F5344CB8AC3E}">
        <p14:creationId xmlns:p14="http://schemas.microsoft.com/office/powerpoint/2010/main" val="3986712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3" y="262261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협의회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업무 활동 보고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(2023.9 ~ 2024.6)</a:t>
            </a:r>
            <a:endParaRPr lang="ko-KR" altLang="en-US" sz="1727" b="1" dirty="0">
              <a:solidFill>
                <a:srgbClr val="646464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0DACB-A6D7-0A08-57B5-8C51B3B11CDC}"/>
              </a:ext>
            </a:extLst>
          </p:cNvPr>
          <p:cNvSpPr txBox="1"/>
          <p:nvPr/>
        </p:nvSpPr>
        <p:spPr>
          <a:xfrm>
            <a:off x="452285" y="1526045"/>
            <a:ext cx="9783096" cy="453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E102DF5-A3B0-D3EB-FD79-8776A6F9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7693A-271D-1253-A0C7-1A42DC2B60FB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b="1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한국노총 상생협약식 진행</a:t>
            </a:r>
            <a:r>
              <a:rPr lang="en-US" altLang="ko-KR" sz="2120" b="1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(2023.12.11</a:t>
            </a:r>
            <a:r>
              <a:rPr lang="en-US" altLang="ko-KR" sz="2120" b="1" dirty="0">
                <a:solidFill>
                  <a:srgbClr val="00B0F0"/>
                </a:solidFill>
                <a:latin typeface="+mn-ea"/>
              </a:rPr>
              <a:t>)</a:t>
            </a:r>
            <a:endParaRPr lang="ko-KR" altLang="ko-KR" sz="2120" b="1" dirty="0">
              <a:solidFill>
                <a:srgbClr val="00B0F0"/>
              </a:solidFill>
              <a:effectLst/>
              <a:latin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AEF7379-C186-C1B1-F6F5-D5EDFE4E0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0" y="2103542"/>
            <a:ext cx="4413992" cy="377983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1E3CABB-79B2-0D7C-C6EC-4F17AC3F1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16" y="2112210"/>
            <a:ext cx="4800290" cy="377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7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0994F-9D5F-B010-F748-698DAAECC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51A4C767-625B-66D5-FC45-1EC766FB2C62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DB0E6E4-CB95-5C94-F55B-CD87A2B25506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AAD9E-1BA4-5DF7-825F-AEA6B38F5741}"/>
              </a:ext>
            </a:extLst>
          </p:cNvPr>
          <p:cNvSpPr txBox="1"/>
          <p:nvPr/>
        </p:nvSpPr>
        <p:spPr>
          <a:xfrm>
            <a:off x="729923" y="262261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협의회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업무 활동 보고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(2023.9 ~ 2024.6)</a:t>
            </a:r>
            <a:endParaRPr lang="ko-KR" altLang="en-US" sz="1727" b="1" dirty="0">
              <a:solidFill>
                <a:srgbClr val="646464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E47EEED-6728-D061-7B1F-0A58776E48C8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26400-CC5E-30C4-4A95-76CCC2FC9F2C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 err="1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한국노총전국연대노동조합</a:t>
            </a:r>
            <a:r>
              <a:rPr lang="ko-KR" altLang="en-US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택배산업본부 회의 </a:t>
            </a:r>
            <a:r>
              <a:rPr lang="en-US" altLang="ko-KR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(2024.1.18)</a:t>
            </a:r>
            <a:endParaRPr lang="ko-KR" altLang="ko-KR" sz="2120" dirty="0">
              <a:solidFill>
                <a:srgbClr val="00B0F0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C41F8-8532-445A-EE55-53D0F600A2A7}"/>
              </a:ext>
            </a:extLst>
          </p:cNvPr>
          <p:cNvSpPr txBox="1"/>
          <p:nvPr/>
        </p:nvSpPr>
        <p:spPr>
          <a:xfrm>
            <a:off x="452285" y="1526045"/>
            <a:ext cx="9783096" cy="453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일시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2024.1.18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            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참석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서성길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협의회장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이형구사무국장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롯데글로벌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변재오팀장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한국노총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김사성위원장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박주현차장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하충효대외협력본부장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이상민조직확대본부장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 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회의 안건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    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롯데택배 집배센터 분류인력 지원 관련 체계 변경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(box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당 지급으로 변경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2.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일율적인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지원이 적용이 되고 있으나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환경이 열악한 지역에 대한 지원이 필요한 상황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  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3.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롯데택배에서 시행한 변경된 분류인력 지원체계에 대해서는 수긍하고 인정함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4.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롯데택배 시설투자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휠쇼트등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계획 내용 및  분류지원 산정 기준자료를 요청함</a:t>
            </a:r>
          </a:p>
          <a:p>
            <a:pPr>
              <a:lnSpc>
                <a:spcPts val="2500"/>
              </a:lnSpc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5.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한국노총과 소통 및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공유을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위한 대리점협의회 지역별 담당자 연락처 공유요청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6.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시설투자 계획 및 산정표는 롯데택배 내부 결재를 통해 진행할 예정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7.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대리점 협의회 임원진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회장 및 지역부회장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연락처 공유 예정 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C65318F-D83D-18D2-03B6-B7D9D7B0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948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8CE9F-E616-F8C3-6308-6FECA12EC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D511F557-22EB-CCBB-222D-3641504750F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C50AD30-2BDF-4743-A393-2CF648E93BD6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AD46F6-7584-0D8E-43FE-7CA04652716A}"/>
              </a:ext>
            </a:extLst>
          </p:cNvPr>
          <p:cNvSpPr txBox="1"/>
          <p:nvPr/>
        </p:nvSpPr>
        <p:spPr>
          <a:xfrm>
            <a:off x="729923" y="262261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협의회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업무 활동 보고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(2023.9 ~ 2024.6)</a:t>
            </a:r>
            <a:endParaRPr lang="ko-KR" altLang="en-US" sz="1727" b="1" dirty="0">
              <a:solidFill>
                <a:srgbClr val="646464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D8F5B72-36E7-14F7-E08F-854CFA94AAEC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C93671-8C7F-6EC9-1943-21FB26D7400B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 err="1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롯데글로벌</a:t>
            </a:r>
            <a:r>
              <a:rPr lang="ko-KR" altLang="en-US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대표이사 간담회 </a:t>
            </a:r>
            <a:r>
              <a:rPr lang="en-US" altLang="ko-KR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(2024.2.23)</a:t>
            </a:r>
            <a:endParaRPr lang="ko-KR" altLang="ko-KR" sz="2120" dirty="0">
              <a:solidFill>
                <a:srgbClr val="00B0F0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3F64C-08ED-EBC9-11B4-E5160EE03C3A}"/>
              </a:ext>
            </a:extLst>
          </p:cNvPr>
          <p:cNvSpPr txBox="1"/>
          <p:nvPr/>
        </p:nvSpPr>
        <p:spPr>
          <a:xfrm>
            <a:off x="452285" y="1492003"/>
            <a:ext cx="9504466" cy="5500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일시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2024.2.23(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금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14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시 ∼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15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시          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참석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서성길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협의회장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오염석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상임부회장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이형구사무국장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  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강병구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대표이사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장기룡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택배사업본부장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안재용부문장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  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회의 안건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    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신규 부임한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강병구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신임대표이사에 대리점 협의회 임원 소개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  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대리점 협의회 활동관련 및 관련 조직에 대해 설명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3.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롯데 본사와 대리점 협의회의 지속적인 업무 공유 및 협업을 통해  업무진행 요청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대표이사 언급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              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4.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시스템 개선을 위해 밀착하여 업무 추진하여 시너지 효과를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가져올수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있도록 요청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대표이사 언급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</a:t>
            </a:r>
          </a:p>
          <a:p>
            <a:pPr>
              <a:lnSpc>
                <a:spcPts val="2500"/>
              </a:lnSpc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5.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대리점에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지원할수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있는 방안을 강구하여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상생할수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있도록 지시함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대표이사 언급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6.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거래처 재계약시 자동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연장할수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있도록 요청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택배사업본부장에 건의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관련부서와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협의후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진행예정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7.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본사 개발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거래처중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중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소형 거래처의 경우 개발 수수료 조정요청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택배사업본부장에 건의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</a:p>
          <a:p>
            <a:pPr>
              <a:lnSpc>
                <a:spcPts val="2500"/>
              </a:lnSpc>
            </a:pPr>
            <a:endParaRPr lang="en-US" altLang="ko-KR" sz="1200" dirty="0">
              <a:solidFill>
                <a:srgbClr val="FF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solidFill>
                <a:srgbClr val="FF0000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DC1D4F3-BE50-05DE-738B-FCC71F0A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8658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D8912-BCAC-198A-CB04-DD47FCF31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4E5EA7C8-83EB-4032-18A7-5543A0ECE0F1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F7FEC07-714A-B798-B865-68F9BD63E828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7DA264-C6E5-8855-BA94-336903BC391B}"/>
              </a:ext>
            </a:extLst>
          </p:cNvPr>
          <p:cNvSpPr txBox="1"/>
          <p:nvPr/>
        </p:nvSpPr>
        <p:spPr>
          <a:xfrm>
            <a:off x="729923" y="262261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협의회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업무 활동 보고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(2023.9 ~ 2024.6)</a:t>
            </a:r>
            <a:endParaRPr lang="ko-KR" altLang="en-US" sz="1727" b="1" dirty="0">
              <a:solidFill>
                <a:srgbClr val="646464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537968B-B64C-8168-AA72-485AA31A066A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5DAAC-B4E0-3C44-4C3B-4DA3B35851CE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 err="1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롯데글로벌</a:t>
            </a:r>
            <a:r>
              <a:rPr lang="ko-KR" altLang="en-US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대표이사 간담회 </a:t>
            </a:r>
            <a:r>
              <a:rPr lang="en-US" altLang="ko-KR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(2024.2.23)</a:t>
            </a:r>
            <a:endParaRPr lang="ko-KR" altLang="ko-KR" sz="2120" dirty="0">
              <a:solidFill>
                <a:srgbClr val="00B0F0"/>
              </a:solidFill>
              <a:effectLst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013F8FB-F134-C868-858F-8C93D83A9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8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4C7B63C-8642-ACBB-2DE6-AE8AC96AC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23" y="2122009"/>
            <a:ext cx="4434916" cy="34937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9E1EEEB-AFD7-1E96-FD86-4E4EDDA3F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895" y="2122008"/>
            <a:ext cx="4532591" cy="349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5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C92FB326-98CF-743C-4551-B222302EA0AD}"/>
              </a:ext>
            </a:extLst>
          </p:cNvPr>
          <p:cNvSpPr/>
          <p:nvPr/>
        </p:nvSpPr>
        <p:spPr>
          <a:xfrm>
            <a:off x="-3" y="0"/>
            <a:ext cx="10691813" cy="3779839"/>
          </a:xfrm>
          <a:prstGeom prst="rect">
            <a:avLst/>
          </a:prstGeom>
          <a:solidFill>
            <a:srgbClr val="F43030"/>
          </a:solidFill>
          <a:ln>
            <a:noFill/>
          </a:ln>
          <a:effectLst>
            <a:outerShdw blurRad="63500" dist="50800" sx="1000" sy="1000" algn="ctr" rotWithShape="0">
              <a:srgbClr val="EE1C2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79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2500EB-6696-BB04-7BA7-5FDE55D8D394}"/>
              </a:ext>
            </a:extLst>
          </p:cNvPr>
          <p:cNvSpPr/>
          <p:nvPr/>
        </p:nvSpPr>
        <p:spPr>
          <a:xfrm>
            <a:off x="295221" y="480369"/>
            <a:ext cx="10101348" cy="6598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50800" dir="3000000" sx="101000" sy="101000" algn="ctr" rotWithShape="0">
              <a:schemeClr val="tx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579" dirty="0">
                <a:solidFill>
                  <a:schemeClr val="tx1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		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DDC6C-BD21-A33E-DFEF-05004AC53B4B}"/>
              </a:ext>
            </a:extLst>
          </p:cNvPr>
          <p:cNvSpPr txBox="1"/>
          <p:nvPr/>
        </p:nvSpPr>
        <p:spPr>
          <a:xfrm>
            <a:off x="729923" y="262261"/>
            <a:ext cx="5627831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76"/>
              </a:lnSpc>
            </a:pP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협의회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13</a:t>
            </a:r>
            <a:r>
              <a:rPr lang="ko-KR" altLang="en-US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기 업무 활동 보고 </a:t>
            </a:r>
            <a:r>
              <a:rPr lang="en-US" altLang="ko-KR" sz="1727" b="1" dirty="0">
                <a:solidFill>
                  <a:srgbClr val="646464"/>
                </a:solidFill>
                <a:latin typeface="여기어때 잘난체" panose="020B0600000101010101" pitchFamily="50" charset="-127"/>
                <a:ea typeface="여기어때 잘난체" panose="020B0600000101010101" pitchFamily="50" charset="-127"/>
              </a:rPr>
              <a:t>(2023.9 ~ 2024.6)</a:t>
            </a:r>
            <a:endParaRPr lang="ko-KR" altLang="en-US" sz="1727" b="1" dirty="0">
              <a:solidFill>
                <a:srgbClr val="646464"/>
              </a:solidFill>
              <a:latin typeface="여기어때 잘난체" panose="020B0600000101010101" pitchFamily="50" charset="-127"/>
              <a:ea typeface="여기어때 잘난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69B5F28-D374-BACC-91BC-7B43DFA7A764}"/>
              </a:ext>
            </a:extLst>
          </p:cNvPr>
          <p:cNvSpPr/>
          <p:nvPr/>
        </p:nvSpPr>
        <p:spPr>
          <a:xfrm>
            <a:off x="295222" y="705941"/>
            <a:ext cx="434701" cy="2775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F96E8-F0F5-DE6E-8786-477B3E33635B}"/>
              </a:ext>
            </a:extLst>
          </p:cNvPr>
          <p:cNvSpPr txBox="1"/>
          <p:nvPr/>
        </p:nvSpPr>
        <p:spPr>
          <a:xfrm>
            <a:off x="563971" y="1107469"/>
            <a:ext cx="8764755" cy="41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ko-KR" altLang="en-US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민주노총 </a:t>
            </a:r>
            <a:r>
              <a:rPr lang="ko-KR" altLang="en-US" sz="2120" dirty="0" err="1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롯데택배본부</a:t>
            </a:r>
            <a:r>
              <a:rPr lang="ko-KR" altLang="en-US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 미팅</a:t>
            </a:r>
            <a:r>
              <a:rPr lang="en-US" altLang="ko-KR" sz="2120" dirty="0">
                <a:solidFill>
                  <a:srgbClr val="00B0F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(2024.4.3)</a:t>
            </a:r>
            <a:endParaRPr lang="ko-KR" altLang="ko-KR" sz="2120" dirty="0">
              <a:solidFill>
                <a:srgbClr val="00B0F0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0DACB-A6D7-0A08-57B5-8C51B3B11CDC}"/>
              </a:ext>
            </a:extLst>
          </p:cNvPr>
          <p:cNvSpPr txBox="1"/>
          <p:nvPr/>
        </p:nvSpPr>
        <p:spPr>
          <a:xfrm>
            <a:off x="452285" y="1492003"/>
            <a:ext cx="9504466" cy="5180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일시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2024.4.3(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수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11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시 ∼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12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시     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장소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대리점협의회 회의실     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참석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: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서성길협의회장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이형구사무국장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김효훤사원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    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박상호민주노총롯데택배본부장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 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-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회의 안건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     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1.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신규  당선관련 인사 및 미팅 실시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  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  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각 지역  담당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부회장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과 이슈발생시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소통할수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있도록 진행 요청</a:t>
            </a:r>
            <a:endParaRPr lang="en-US" altLang="ko-KR" sz="12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3.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대리점 협의회 조직도 및 비상연락망 공유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요청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4.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택배노조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회의시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롯데택배 대리점협의회 대표 참석 </a:t>
            </a: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요청 </a:t>
            </a:r>
            <a:r>
              <a:rPr lang="ko-KR" altLang="en-US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</a:t>
            </a:r>
          </a:p>
          <a:p>
            <a:pPr>
              <a:lnSpc>
                <a:spcPts val="2500"/>
              </a:lnSpc>
            </a:pP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5.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월례 정기회의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협의회 및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민노택배본부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실시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–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매월초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진행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(5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월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일 예정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6.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정기 소식지 배포 예정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민주노총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 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solidFill>
                  <a:srgbClr val="FF0000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7.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업무진행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과정 및 요청사항 공문을 통해 진행예정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민주노총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     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8. 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현재 이슈 지역 현황 협의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예산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안산신길</a:t>
            </a: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b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</a:b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</a:t>
            </a:r>
          </a:p>
          <a:p>
            <a:pPr>
              <a:lnSpc>
                <a:spcPts val="2500"/>
              </a:lnSpc>
            </a:pPr>
            <a:r>
              <a:rPr lang="en-US" altLang="ko-KR" sz="120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          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E102DF5-A3B0-D3EB-FD79-8776A6F9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3E77-653A-4ADB-A09E-EB2CDFE206BB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8827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3474</TotalTime>
  <Words>2136</Words>
  <Application>Microsoft Office PowerPoint</Application>
  <PresentationFormat>사용자 지정</PresentationFormat>
  <Paragraphs>386</Paragraphs>
  <Slides>49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9" baseType="lpstr">
      <vt:lpstr>Malgun Gothic Semilight</vt:lpstr>
      <vt:lpstr>맑은 고딕</vt:lpstr>
      <vt:lpstr>에스코어 드림 4 Regular</vt:lpstr>
      <vt:lpstr>에스코어 드림 8 Heavy</vt:lpstr>
      <vt:lpstr>여기어때 잘난체</vt:lpstr>
      <vt:lpstr>Arial</vt:lpstr>
      <vt:lpstr>Calibri</vt:lpstr>
      <vt:lpstr>Calibri Light</vt:lpstr>
      <vt:lpstr>Office 테마</vt:lpstr>
      <vt:lpstr>Worksheet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e017468</dc:creator>
  <cp:lastModifiedBy>e017468</cp:lastModifiedBy>
  <cp:revision>119</cp:revision>
  <cp:lastPrinted>2024-06-24T01:33:23Z</cp:lastPrinted>
  <dcterms:created xsi:type="dcterms:W3CDTF">2022-05-31T02:29:14Z</dcterms:created>
  <dcterms:modified xsi:type="dcterms:W3CDTF">2024-07-01T06:16:24Z</dcterms:modified>
</cp:coreProperties>
</file>